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D36E7-1C6B-41C5-9777-43E90858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6E1F97-CAF0-4D2D-8630-CB6D58660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0DC50-7C4B-4E69-8CE0-F0FEA3F0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94360-36CD-454C-BE9F-7E089F1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6F7BA1-DA31-4C7C-AFB9-B7F6170D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7344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2163D-80F3-4041-B81E-BF8AEE64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B7583D-9D0C-44C0-A55B-7B43F458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AE21D6-CCED-4313-AA40-4CA2F2BC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DA35A-2ED0-448E-BD9F-BEA01C7A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A23CC-A2FD-4165-B2CA-A894D445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6080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C8D4DA-D660-4F11-B42C-AAF2C1D83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C62F29-3334-4BC5-ADAA-0D2F9957B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9612B-9965-4EE5-B985-B418D303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11697-3E1C-46B4-8B94-14BE5CCD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F88B9-3477-413B-96F2-EF8FEFA0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46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38BFF-EEA3-49A3-BAFF-0E389262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4E56E-BB09-4C28-B9B2-AD4782AC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6B494-10E3-4A83-BF8E-AE6F77E8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64808-01B6-4ADA-9E69-2657A1FF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7882E-DFB6-4A06-A5C0-1082AEA3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313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52AFB-B8DC-4283-8F8C-7F23CA6E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195F1A-CCE2-4A93-8461-1880AF6D1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C22245-6F70-4F6F-A5BD-95196D03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293F-1B36-4239-9D73-C5912518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E50C92-8DA6-456D-B904-F355078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239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CD693-87E5-4073-BF5E-89FA246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6D530-211A-4C61-BAEC-E00ADD610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9EE5C8-1C45-4B05-825B-390D3646B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FDA3CC-9C63-4720-904E-2D7DE0DD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23A1BB-94FB-48DF-8B82-F627C637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23268-C3D4-45F0-AEF5-869A48C5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5203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E2831-9411-4B65-B9D0-FFC71A66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F84BCB-B97E-4314-9CB7-BB0A07CB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353096-30E9-4005-BC8A-ED086F53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7D8A1F-B2DD-44F7-B3D8-6165C1850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BEADC9-F694-4BBA-AD78-33E916742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2A0413-0869-41B3-BDA6-980BC66E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99A3E-1624-4FA5-9213-CFD20302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A28A53-D1BB-4023-B19A-A1D40C6A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7507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0F9AF-98A6-4E6F-A5B4-5CE20977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5F2704-3D7E-478B-B300-99A830A3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F9E211-F982-4252-B56E-AC4FB797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656778-49E1-4158-B93C-AA7306BF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221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8C8A32-DE4D-4925-8408-056DC15A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E054EF-9978-4BDB-A13E-463C7EA9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8832B1-773E-4C59-8FF9-61BBD9FE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4924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9A987-6A8B-4F9F-8B4B-5E4A75E1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E573F-FAE1-4768-A493-3F73079F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17F1E6-8E36-4A3C-BBEC-1AA485C6B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61FC44-B874-4AEB-B3F0-CF4C6D9E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8E468F-F129-44D9-AF31-643D7520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83B07-8ADE-4377-AF3F-D9FA94C4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7820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A5DD-32DC-4E27-B923-4EA1BB73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EEDF09-4E19-43FC-90D7-D208EDACF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EB5AF9-350C-4DB7-AB7A-681DC863B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FB3549-263C-4931-A6DA-DC28A5D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E12C02-F84F-4E2B-8B3B-FEEF61BB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D9D942-A389-47A0-8A66-042F0660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1484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9500CE-9D5A-467A-B126-19BE2545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C8131F-BA78-488B-BF93-B0BB1937B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7FF9D7-FD64-4486-8314-AC20D3E97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744E-19D2-4C5F-B6BD-266BE809E8D3}" type="datetimeFigureOut">
              <a:rPr lang="es-NI" smtClean="0"/>
              <a:t>28/7/2025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B0B54-C0BD-4B76-9909-1D0EB0104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BE542-83C6-4511-BF51-79953FEF5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5091-C9A1-42DE-B0AD-DBD6E561C10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857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F1B3BFE-EB20-4DBC-B59E-BEF472020D25}"/>
              </a:ext>
            </a:extLst>
          </p:cNvPr>
          <p:cNvGrpSpPr/>
          <p:nvPr/>
        </p:nvGrpSpPr>
        <p:grpSpPr>
          <a:xfrm>
            <a:off x="404812" y="-34158"/>
            <a:ext cx="11520489" cy="1338118"/>
            <a:chOff x="404812" y="-34158"/>
            <a:chExt cx="11520489" cy="133811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9FA6A29-EBA5-4ED9-A745-10B8748F4DD4}"/>
                </a:ext>
              </a:extLst>
            </p:cNvPr>
            <p:cNvSpPr txBox="1"/>
            <p:nvPr/>
          </p:nvSpPr>
          <p:spPr>
            <a:xfrm>
              <a:off x="3636449" y="-34158"/>
              <a:ext cx="4919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dirty="0">
                  <a:latin typeface="Segoe Script" panose="030B0504020000000003" pitchFamily="66" charset="0"/>
                </a:rPr>
                <a:t>“Persigue tus sueños con disciplina”.</a:t>
              </a:r>
              <a:endParaRPr lang="es-NI" dirty="0">
                <a:latin typeface="Segoe Script" panose="030B0504020000000003" pitchFamily="66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4F89813-F743-4DA8-AE65-359D2D6BB492}"/>
                </a:ext>
              </a:extLst>
            </p:cNvPr>
            <p:cNvSpPr txBox="1"/>
            <p:nvPr/>
          </p:nvSpPr>
          <p:spPr>
            <a:xfrm>
              <a:off x="404812" y="369332"/>
              <a:ext cx="7991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US" dirty="0">
                  <a:latin typeface="Segoe Script" panose="030B0504020000000003" pitchFamily="66" charset="0"/>
                </a:rPr>
                <a:t>Disciplina: Matemática</a:t>
              </a:r>
            </a:p>
            <a:p>
              <a:pPr algn="just"/>
              <a:r>
                <a:rPr lang="es-US" dirty="0">
                  <a:latin typeface="Segoe Script" panose="030B0504020000000003" pitchFamily="66" charset="0"/>
                </a:rPr>
                <a:t>Contenido:</a:t>
              </a:r>
              <a:endParaRPr lang="es-MX" dirty="0">
                <a:latin typeface="Segoe Script" panose="030B0504020000000003" pitchFamily="66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1E50F65-8D21-43C2-9FC7-B48056164CE5}"/>
                </a:ext>
              </a:extLst>
            </p:cNvPr>
            <p:cNvSpPr txBox="1"/>
            <p:nvPr/>
          </p:nvSpPr>
          <p:spPr>
            <a:xfrm>
              <a:off x="1836223" y="657629"/>
              <a:ext cx="527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Segoe Script" panose="030B0504020000000003" pitchFamily="66" charset="0"/>
                </a:rPr>
                <a:t>Aproximación del área del círculo (usando cuadrícula).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08217B2-714D-4E25-9D2A-89E2081207B7}"/>
                </a:ext>
              </a:extLst>
            </p:cNvPr>
            <p:cNvSpPr txBox="1"/>
            <p:nvPr/>
          </p:nvSpPr>
          <p:spPr>
            <a:xfrm>
              <a:off x="8501063" y="137770"/>
              <a:ext cx="3424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>
                  <a:latin typeface="Segoe Script" panose="030B0504020000000003" pitchFamily="66" charset="0"/>
                </a:rPr>
                <a:t>Lunes </a:t>
              </a:r>
              <a:r>
                <a:rPr lang="es-MX" dirty="0">
                  <a:latin typeface="Segoe Script" panose="030B0504020000000003" pitchFamily="66" charset="0"/>
                </a:rPr>
                <a:t>28 de julio, 2025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42462D1-0447-494A-BE95-D47EE93D6211}"/>
              </a:ext>
            </a:extLst>
          </p:cNvPr>
          <p:cNvGrpSpPr/>
          <p:nvPr/>
        </p:nvGrpSpPr>
        <p:grpSpPr>
          <a:xfrm>
            <a:off x="404812" y="1581280"/>
            <a:ext cx="5615943" cy="666337"/>
            <a:chOff x="404812" y="2043588"/>
            <a:chExt cx="5615943" cy="66633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94663C6-037D-491D-A791-11F74D45090A}"/>
                </a:ext>
              </a:extLst>
            </p:cNvPr>
            <p:cNvSpPr txBox="1"/>
            <p:nvPr/>
          </p:nvSpPr>
          <p:spPr>
            <a:xfrm>
              <a:off x="748667" y="2063594"/>
              <a:ext cx="527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Segoe Script" panose="030B0504020000000003" pitchFamily="66" charset="0"/>
                </a:rPr>
                <a:t>Utilice una cuadrícula para dibujar el círculo de un objeto cilíndrico.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F17737F-400C-4734-AFEF-8236CE4E1E3C}"/>
                </a:ext>
              </a:extLst>
            </p:cNvPr>
            <p:cNvSpPr/>
            <p:nvPr/>
          </p:nvSpPr>
          <p:spPr>
            <a:xfrm>
              <a:off x="404812" y="2043588"/>
              <a:ext cx="338138" cy="3410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US" dirty="0">
                  <a:solidFill>
                    <a:schemeClr val="tx1"/>
                  </a:solidFill>
                  <a:latin typeface="Segoe Script" panose="030B0504020000000003" pitchFamily="66" charset="0"/>
                </a:rPr>
                <a:t>P</a:t>
              </a:r>
              <a:endParaRPr lang="es-NI" dirty="0">
                <a:latin typeface="Segoe Script" panose="030B0504020000000003" pitchFamily="66" charset="0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AC9B665-785A-430F-81C9-8C6C73DA6C92}"/>
              </a:ext>
            </a:extLst>
          </p:cNvPr>
          <p:cNvGrpSpPr/>
          <p:nvPr/>
        </p:nvGrpSpPr>
        <p:grpSpPr>
          <a:xfrm>
            <a:off x="6219822" y="4793653"/>
            <a:ext cx="5691713" cy="646331"/>
            <a:chOff x="6405064" y="4482020"/>
            <a:chExt cx="5206519" cy="646331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04D3122-8088-458E-8393-4092BDF55526}"/>
                </a:ext>
              </a:extLst>
            </p:cNvPr>
            <p:cNvSpPr txBox="1"/>
            <p:nvPr/>
          </p:nvSpPr>
          <p:spPr>
            <a:xfrm>
              <a:off x="6810983" y="448202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Segoe Script" panose="030B0504020000000003" pitchFamily="66" charset="0"/>
                </a:rPr>
                <a:t>Realice el practica y aprende del LT. página 141.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50659FF3-708B-49EC-8DA1-2DE9535F9FD3}"/>
                </a:ext>
              </a:extLst>
            </p:cNvPr>
            <p:cNvSpPr/>
            <p:nvPr/>
          </p:nvSpPr>
          <p:spPr>
            <a:xfrm>
              <a:off x="6405064" y="4533156"/>
              <a:ext cx="338138" cy="3410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US" dirty="0">
                  <a:solidFill>
                    <a:schemeClr val="tx1"/>
                  </a:solidFill>
                  <a:latin typeface="Segoe Script" panose="030B0504020000000003" pitchFamily="66" charset="0"/>
                </a:rPr>
                <a:t>E</a:t>
              </a:r>
              <a:endParaRPr lang="es-NI" dirty="0">
                <a:latin typeface="Segoe Script" panose="030B0504020000000003" pitchFamily="66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882E8804-41CD-4C90-88C3-F31D7EFD5589}"/>
              </a:ext>
            </a:extLst>
          </p:cNvPr>
          <p:cNvGrpSpPr/>
          <p:nvPr/>
        </p:nvGrpSpPr>
        <p:grpSpPr>
          <a:xfrm>
            <a:off x="404812" y="2223566"/>
            <a:ext cx="5615943" cy="1260289"/>
            <a:chOff x="404812" y="2223566"/>
            <a:chExt cx="5615943" cy="1260289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6CF6B7C-EE70-44AE-A641-9B91E0CFD7CF}"/>
                </a:ext>
              </a:extLst>
            </p:cNvPr>
            <p:cNvSpPr/>
            <p:nvPr/>
          </p:nvSpPr>
          <p:spPr>
            <a:xfrm>
              <a:off x="404812" y="2223566"/>
              <a:ext cx="338138" cy="3410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US" dirty="0">
                  <a:solidFill>
                    <a:schemeClr val="tx1"/>
                  </a:solidFill>
                  <a:latin typeface="Segoe Script" panose="030B0504020000000003" pitchFamily="66" charset="0"/>
                </a:rPr>
                <a:t>S</a:t>
              </a:r>
              <a:endParaRPr lang="es-NI" dirty="0">
                <a:latin typeface="Segoe Script" panose="030B0504020000000003" pitchFamily="66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8C904EF-32BD-4894-BA38-BE2136C5510E}"/>
                </a:ext>
              </a:extLst>
            </p:cNvPr>
            <p:cNvSpPr txBox="1"/>
            <p:nvPr/>
          </p:nvSpPr>
          <p:spPr>
            <a:xfrm>
              <a:off x="748667" y="2283526"/>
              <a:ext cx="527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AutoNum type="arabicParenR"/>
              </a:pPr>
              <a:r>
                <a:rPr lang="es-MX" dirty="0">
                  <a:latin typeface="Segoe Script" panose="030B0504020000000003" pitchFamily="66" charset="0"/>
                </a:rPr>
                <a:t>Se dibuja el círculo.</a:t>
              </a:r>
            </a:p>
            <a:p>
              <a:pPr marL="342900" indent="-342900" algn="just">
                <a:buAutoNum type="arabicParenR"/>
              </a:pPr>
              <a:r>
                <a:rPr lang="es-MX" dirty="0">
                  <a:latin typeface="Segoe Script" panose="030B0504020000000003" pitchFamily="66" charset="0"/>
                </a:rPr>
                <a:t>Se dibuja un cuadrado que cubra al círculo (que se corten en los lados del cuadrado)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id="{3A18548C-5F1E-4028-9A90-647DCDE68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87" t="9901" r="30735" b="18650"/>
          <a:stretch/>
        </p:blipFill>
        <p:spPr>
          <a:xfrm>
            <a:off x="280463" y="3483855"/>
            <a:ext cx="1732794" cy="1526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992616A3-A9F6-4C32-9FB8-7558811B04A2}"/>
                  </a:ext>
                </a:extLst>
              </p:cNvPr>
              <p:cNvSpPr txBox="1"/>
              <p:nvPr/>
            </p:nvSpPr>
            <p:spPr>
              <a:xfrm>
                <a:off x="742950" y="5116818"/>
                <a:ext cx="52720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dirty="0">
                    <a:latin typeface="Segoe Script" panose="030B0504020000000003" pitchFamily="66" charset="0"/>
                  </a:rPr>
                  <a:t>3) Se calcula el área del cuadrado: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US" b="0" dirty="0">
                    <a:latin typeface="Segoe Script" panose="030B0504020000000003" pitchFamily="66" charset="0"/>
                  </a:rPr>
                  <a:t>, donde </a:t>
                </a:r>
                <a14:m>
                  <m:oMath xmlns:m="http://schemas.openxmlformats.org/officeDocument/2006/math">
                    <m:r>
                      <a:rPr lang="es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s-US" b="0" dirty="0">
                  <a:latin typeface="Segoe Script" panose="030B0504020000000003" pitchFamily="66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s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=64 </m:t>
                      </m:r>
                      <m:sSup>
                        <m:sSupPr>
                          <m:ctrlPr>
                            <a:rPr lang="es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s-MX" dirty="0"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992616A3-A9F6-4C32-9FB8-7558811B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5116818"/>
                <a:ext cx="5272088" cy="923330"/>
              </a:xfrm>
              <a:prstGeom prst="rect">
                <a:avLst/>
              </a:prstGeom>
              <a:blipFill>
                <a:blip r:embed="rId4"/>
                <a:stretch>
                  <a:fillRect l="-1040" t="-2632"/>
                </a:stretch>
              </a:blipFill>
            </p:spPr>
            <p:txBody>
              <a:bodyPr/>
              <a:lstStyle/>
              <a:p>
                <a:r>
                  <a:rPr lang="es-N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upo 45">
            <a:extLst>
              <a:ext uri="{FF2B5EF4-FFF2-40B4-BE49-F238E27FC236}">
                <a16:creationId xmlns:a16="http://schemas.microsoft.com/office/drawing/2014/main" id="{6CFAB332-14A6-4DA8-A607-BA7461DE0658}"/>
              </a:ext>
            </a:extLst>
          </p:cNvPr>
          <p:cNvGrpSpPr/>
          <p:nvPr/>
        </p:nvGrpSpPr>
        <p:grpSpPr>
          <a:xfrm>
            <a:off x="6219822" y="3751065"/>
            <a:ext cx="5691713" cy="923330"/>
            <a:chOff x="404812" y="5065530"/>
            <a:chExt cx="5272088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61D66401-97F2-49E7-BF37-B77D53733A28}"/>
                    </a:ext>
                  </a:extLst>
                </p:cNvPr>
                <p:cNvSpPr txBox="1"/>
                <p:nvPr/>
              </p:nvSpPr>
              <p:spPr>
                <a:xfrm>
                  <a:off x="794270" y="5065530"/>
                  <a:ext cx="488263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MX" dirty="0">
                      <a:latin typeface="Segoe Script" panose="030B0504020000000003" pitchFamily="66" charset="0"/>
                    </a:rPr>
                    <a:t>Se puede calcular el área aproximada de un círculo utilizando una cuadrícula y luego calculando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sub>
                      </m:sSub>
                    </m:oMath>
                  </a14:m>
                  <a:r>
                    <a:rPr lang="es-MX" dirty="0">
                      <a:latin typeface="Segoe Script" panose="030B0504020000000003" pitchFamily="66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61D66401-97F2-49E7-BF37-B77D53733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70" y="5065530"/>
                  <a:ext cx="4882630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925" t="-2632" r="-1040" b="-10526"/>
                  </a:stretch>
                </a:blipFill>
              </p:spPr>
              <p:txBody>
                <a:bodyPr/>
                <a:lstStyle/>
                <a:p>
                  <a:r>
                    <a:rPr lang="es-N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4B5EEAC4-CAC7-4EF8-8BF4-60FDEF77566C}"/>
                </a:ext>
              </a:extLst>
            </p:cNvPr>
            <p:cNvSpPr/>
            <p:nvPr/>
          </p:nvSpPr>
          <p:spPr>
            <a:xfrm>
              <a:off x="404812" y="5085443"/>
              <a:ext cx="338138" cy="3410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US" dirty="0">
                  <a:solidFill>
                    <a:schemeClr val="tx1"/>
                  </a:solidFill>
                  <a:latin typeface="Segoe Script" panose="030B0504020000000003" pitchFamily="66" charset="0"/>
                </a:rPr>
                <a:t>C</a:t>
              </a:r>
              <a:endParaRPr lang="es-NI" dirty="0">
                <a:latin typeface="Segoe Script" panose="030B0504020000000003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05682167-1EA8-49B1-8A16-655699EF2BC7}"/>
                  </a:ext>
                </a:extLst>
              </p:cNvPr>
              <p:cNvSpPr txBox="1"/>
              <p:nvPr/>
            </p:nvSpPr>
            <p:spPr>
              <a:xfrm>
                <a:off x="6095998" y="1279533"/>
                <a:ext cx="56911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dirty="0">
                    <a:latin typeface="Segoe Script" panose="030B0504020000000003" pitchFamily="66" charset="0"/>
                  </a:rPr>
                  <a:t>4) Se calcula el área de las esquinas.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=4      </m:t>
                      </m:r>
                    </m:oMath>
                  </m:oMathPara>
                </a14:m>
                <a:endParaRPr lang="es-US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           4×</m:t>
                      </m:r>
                      <m:sSub>
                        <m:sSubPr>
                          <m:ctrlPr>
                            <a:rPr lang="es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s-US" b="0" i="1" smtClean="0">
                          <a:latin typeface="Cambria Math" panose="02040503050406030204" pitchFamily="18" charset="0"/>
                        </a:rPr>
                        <m:t>=4×4=16 </m:t>
                      </m:r>
                      <m:sSup>
                        <m:sSupPr>
                          <m:ctrlPr>
                            <a:rPr lang="es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S" b="0" dirty="0"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05682167-1EA8-49B1-8A16-655699EF2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279533"/>
                <a:ext cx="5691189" cy="923330"/>
              </a:xfrm>
              <a:prstGeom prst="rect">
                <a:avLst/>
              </a:prstGeom>
              <a:blipFill>
                <a:blip r:embed="rId6"/>
                <a:stretch>
                  <a:fillRect l="-857" t="-3311"/>
                </a:stretch>
              </a:blipFill>
            </p:spPr>
            <p:txBody>
              <a:bodyPr/>
              <a:lstStyle/>
              <a:p>
                <a:r>
                  <a:rPr lang="es-N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742BC7A9-3936-4672-B59C-A9706631EC44}"/>
              </a:ext>
            </a:extLst>
          </p:cNvPr>
          <p:cNvGrpSpPr/>
          <p:nvPr/>
        </p:nvGrpSpPr>
        <p:grpSpPr>
          <a:xfrm>
            <a:off x="2602293" y="3387924"/>
            <a:ext cx="3206877" cy="1361017"/>
            <a:chOff x="2602293" y="3387924"/>
            <a:chExt cx="3206877" cy="1361017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456491B1-CA36-4119-BA1A-64753DF22736}"/>
                </a:ext>
              </a:extLst>
            </p:cNvPr>
            <p:cNvGrpSpPr/>
            <p:nvPr/>
          </p:nvGrpSpPr>
          <p:grpSpPr>
            <a:xfrm>
              <a:off x="2889123" y="3747799"/>
              <a:ext cx="2920047" cy="1001142"/>
              <a:chOff x="1069023" y="1963038"/>
              <a:chExt cx="4282757" cy="1427480"/>
            </a:xfrm>
          </p:grpSpPr>
          <p:grpSp>
            <p:nvGrpSpPr>
              <p:cNvPr id="51" name="Grupo 50">
                <a:extLst>
                  <a:ext uri="{FF2B5EF4-FFF2-40B4-BE49-F238E27FC236}">
                    <a16:creationId xmlns:a16="http://schemas.microsoft.com/office/drawing/2014/main" id="{C9AC26CA-F10C-4920-B53E-86CE8863B107}"/>
                  </a:ext>
                </a:extLst>
              </p:cNvPr>
              <p:cNvGrpSpPr/>
              <p:nvPr/>
            </p:nvGrpSpPr>
            <p:grpSpPr>
              <a:xfrm>
                <a:off x="1069023" y="1963038"/>
                <a:ext cx="4282757" cy="1427480"/>
                <a:chOff x="1069023" y="1963038"/>
                <a:chExt cx="4282757" cy="1427480"/>
              </a:xfrm>
            </p:grpSpPr>
            <p:pic>
              <p:nvPicPr>
                <p:cNvPr id="54" name="Gráfico 53">
                  <a:extLst>
                    <a:ext uri="{FF2B5EF4-FFF2-40B4-BE49-F238E27FC236}">
                      <a16:creationId xmlns:a16="http://schemas.microsoft.com/office/drawing/2014/main" id="{5BCD2A90-CCF3-4229-8668-34B00B712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l="7915" t="12380" r="64418" b="33258"/>
                <a:stretch/>
              </p:blipFill>
              <p:spPr>
                <a:xfrm>
                  <a:off x="1069023" y="1963038"/>
                  <a:ext cx="1264920" cy="1427480"/>
                </a:xfrm>
                <a:prstGeom prst="rect">
                  <a:avLst/>
                </a:prstGeom>
              </p:spPr>
            </p:pic>
            <p:grpSp>
              <p:nvGrpSpPr>
                <p:cNvPr id="55" name="Grupo 54">
                  <a:extLst>
                    <a:ext uri="{FF2B5EF4-FFF2-40B4-BE49-F238E27FC236}">
                      <a16:creationId xmlns:a16="http://schemas.microsoft.com/office/drawing/2014/main" id="{A090B706-2C4A-4997-B513-ABFB8EAADF81}"/>
                    </a:ext>
                  </a:extLst>
                </p:cNvPr>
                <p:cNvGrpSpPr/>
                <p:nvPr/>
              </p:nvGrpSpPr>
              <p:grpSpPr>
                <a:xfrm>
                  <a:off x="1152843" y="1963038"/>
                  <a:ext cx="4198937" cy="1427480"/>
                  <a:chOff x="1161733" y="787400"/>
                  <a:chExt cx="4198937" cy="1427480"/>
                </a:xfrm>
              </p:grpSpPr>
              <p:grpSp>
                <p:nvGrpSpPr>
                  <p:cNvPr id="56" name="Grupo 55">
                    <a:extLst>
                      <a:ext uri="{FF2B5EF4-FFF2-40B4-BE49-F238E27FC236}">
                        <a16:creationId xmlns:a16="http://schemas.microsoft.com/office/drawing/2014/main" id="{E0B66306-C989-4703-9282-0CA2C9E6D8B7}"/>
                      </a:ext>
                    </a:extLst>
                  </p:cNvPr>
                  <p:cNvGrpSpPr/>
                  <p:nvPr/>
                </p:nvGrpSpPr>
                <p:grpSpPr>
                  <a:xfrm>
                    <a:off x="1163638" y="787400"/>
                    <a:ext cx="4197032" cy="1427480"/>
                    <a:chOff x="1163638" y="787400"/>
                    <a:chExt cx="4197032" cy="1427480"/>
                  </a:xfrm>
                </p:grpSpPr>
                <p:pic>
                  <p:nvPicPr>
                    <p:cNvPr id="60" name="Gráfico 59">
                      <a:extLst>
                        <a:ext uri="{FF2B5EF4-FFF2-40B4-BE49-F238E27FC236}">
                          <a16:creationId xmlns:a16="http://schemas.microsoft.com/office/drawing/2014/main" id="{3005E091-27AF-4C73-BF83-9C96E8E3D4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rcRect l="7915" t="12380" r="64418" b="33258"/>
                    <a:stretch/>
                  </p:blipFill>
                  <p:spPr>
                    <a:xfrm>
                      <a:off x="2590800" y="787400"/>
                      <a:ext cx="1264920" cy="14274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Gráfico 60">
                      <a:extLst>
                        <a:ext uri="{FF2B5EF4-FFF2-40B4-BE49-F238E27FC236}">
                          <a16:creationId xmlns:a16="http://schemas.microsoft.com/office/drawing/2014/main" id="{C3944361-784E-4538-BCBD-4BAB5A4334A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rcRect l="68692" t="16057" r="3641" b="40416"/>
                    <a:stretch/>
                  </p:blipFill>
                  <p:spPr>
                    <a:xfrm>
                      <a:off x="4095750" y="884872"/>
                      <a:ext cx="1264920" cy="1143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2" name="Rectángulo 61">
                      <a:extLst>
                        <a:ext uri="{FF2B5EF4-FFF2-40B4-BE49-F238E27FC236}">
                          <a16:creationId xmlns:a16="http://schemas.microsoft.com/office/drawing/2014/main" id="{AE6FB3F9-31B1-4442-A4A4-1CB5CF958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3638" y="927734"/>
                      <a:ext cx="1047750" cy="10534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NI" dirty="0"/>
                    </a:p>
                  </p:txBody>
                </p:sp>
              </p:grpSp>
              <p:sp>
                <p:nvSpPr>
                  <p:cNvPr id="57" name="Rectángulo 56">
                    <a:extLst>
                      <a:ext uri="{FF2B5EF4-FFF2-40B4-BE49-F238E27FC236}">
                        <a16:creationId xmlns:a16="http://schemas.microsoft.com/office/drawing/2014/main" id="{C88B0B59-CC21-4A5B-8169-11007DF5D32F}"/>
                      </a:ext>
                    </a:extLst>
                  </p:cNvPr>
                  <p:cNvSpPr/>
                  <p:nvPr/>
                </p:nvSpPr>
                <p:spPr>
                  <a:xfrm>
                    <a:off x="2676525" y="929639"/>
                    <a:ext cx="1047750" cy="105346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NI" dirty="0"/>
                  </a:p>
                </p:txBody>
              </p:sp>
              <p:sp>
                <p:nvSpPr>
                  <p:cNvPr id="58" name="Elipse 57">
                    <a:extLst>
                      <a:ext uri="{FF2B5EF4-FFF2-40B4-BE49-F238E27FC236}">
                        <a16:creationId xmlns:a16="http://schemas.microsoft.com/office/drawing/2014/main" id="{2FD830A0-3CD9-4830-8B63-F0F284A7BD3B}"/>
                      </a:ext>
                    </a:extLst>
                  </p:cNvPr>
                  <p:cNvSpPr/>
                  <p:nvPr/>
                </p:nvSpPr>
                <p:spPr>
                  <a:xfrm>
                    <a:off x="2674620" y="929639"/>
                    <a:ext cx="1049655" cy="10534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NI" dirty="0"/>
                  </a:p>
                </p:txBody>
              </p:sp>
              <p:sp>
                <p:nvSpPr>
                  <p:cNvPr id="59" name="Elipse 58">
                    <a:extLst>
                      <a:ext uri="{FF2B5EF4-FFF2-40B4-BE49-F238E27FC236}">
                        <a16:creationId xmlns:a16="http://schemas.microsoft.com/office/drawing/2014/main" id="{0FEBD5F1-7B1D-4DD7-B857-480CFFBAEC71}"/>
                      </a:ext>
                    </a:extLst>
                  </p:cNvPr>
                  <p:cNvSpPr/>
                  <p:nvPr/>
                </p:nvSpPr>
                <p:spPr>
                  <a:xfrm>
                    <a:off x="1161733" y="929894"/>
                    <a:ext cx="1049655" cy="10534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NI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CuadroTexto 51">
                    <a:extLst>
                      <a:ext uri="{FF2B5EF4-FFF2-40B4-BE49-F238E27FC236}">
                        <a16:creationId xmlns:a16="http://schemas.microsoft.com/office/drawing/2014/main" id="{C01BB777-5962-4079-8892-FC2FC54903E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2403" y="2491603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s-NI" dirty="0"/>
                  </a:p>
                </p:txBody>
              </p:sp>
            </mc:Choice>
            <mc:Fallback xmlns="">
              <p:sp>
                <p:nvSpPr>
                  <p:cNvPr id="52" name="CuadroTexto 51">
                    <a:extLst>
                      <a:ext uri="{FF2B5EF4-FFF2-40B4-BE49-F238E27FC236}">
                        <a16:creationId xmlns:a16="http://schemas.microsoft.com/office/drawing/2014/main" id="{C01BB777-5962-4079-8892-FC2FC54903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2403" y="2491603"/>
                    <a:ext cx="22602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2000" r="-48000" b="-38710"/>
                    </a:stretch>
                  </a:blipFill>
                </p:spPr>
                <p:txBody>
                  <a:bodyPr/>
                  <a:lstStyle/>
                  <a:p>
                    <a:r>
                      <a:rPr lang="es-NI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CuadroTexto 52">
                    <a:extLst>
                      <a:ext uri="{FF2B5EF4-FFF2-40B4-BE49-F238E27FC236}">
                        <a16:creationId xmlns:a16="http://schemas.microsoft.com/office/drawing/2014/main" id="{92EA866C-687D-401F-B450-2E77967D0916}"/>
                      </a:ext>
                    </a:extLst>
                  </p:cNvPr>
                  <p:cNvSpPr txBox="1"/>
                  <p:nvPr/>
                </p:nvSpPr>
                <p:spPr>
                  <a:xfrm>
                    <a:off x="2329516" y="2491603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s-NI" dirty="0"/>
                  </a:p>
                </p:txBody>
              </p:sp>
            </mc:Choice>
            <mc:Fallback xmlns="">
              <p:sp>
                <p:nvSpPr>
                  <p:cNvPr id="53" name="CuadroTexto 52">
                    <a:extLst>
                      <a:ext uri="{FF2B5EF4-FFF2-40B4-BE49-F238E27FC236}">
                        <a16:creationId xmlns:a16="http://schemas.microsoft.com/office/drawing/2014/main" id="{92EA866C-687D-401F-B450-2E77967D09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9516" y="2491603"/>
                    <a:ext cx="226023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000" r="-36000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s-NI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uadroTexto 63">
                  <a:extLst>
                    <a:ext uri="{FF2B5EF4-FFF2-40B4-BE49-F238E27FC236}">
                      <a16:creationId xmlns:a16="http://schemas.microsoft.com/office/drawing/2014/main" id="{B88E8983-D14E-4E9D-9FAA-A7EC17F85D01}"/>
                    </a:ext>
                  </a:extLst>
                </p:cNvPr>
                <p:cNvSpPr txBox="1"/>
                <p:nvPr/>
              </p:nvSpPr>
              <p:spPr>
                <a:xfrm>
                  <a:off x="2602293" y="3387924"/>
                  <a:ext cx="3206877" cy="381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u="sng" dirty="0">
                      <a:latin typeface="Segoe Script" panose="030B0504020000000003" pitchFamily="66" charset="0"/>
                    </a:rPr>
                    <a:t>Estrategia</a:t>
                  </a:r>
                  <a:r>
                    <a:rPr lang="es-MX" dirty="0">
                      <a:latin typeface="Segoe Script" panose="030B0504020000000003" pitchFamily="66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sub>
                      </m:sSub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a14:m>
                  <a:endParaRPr lang="es-MX" dirty="0">
                    <a:latin typeface="Segoe Script" panose="030B0504020000000003" pitchFamily="66" charset="0"/>
                  </a:endParaRPr>
                </a:p>
              </p:txBody>
            </p:sp>
          </mc:Choice>
          <mc:Fallback xmlns="">
            <p:sp>
              <p:nvSpPr>
                <p:cNvPr id="64" name="CuadroTexto 63">
                  <a:extLst>
                    <a:ext uri="{FF2B5EF4-FFF2-40B4-BE49-F238E27FC236}">
                      <a16:creationId xmlns:a16="http://schemas.microsoft.com/office/drawing/2014/main" id="{B88E8983-D14E-4E9D-9FAA-A7EC17F85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293" y="3387924"/>
                  <a:ext cx="3206877" cy="381451"/>
                </a:xfrm>
                <a:prstGeom prst="rect">
                  <a:avLst/>
                </a:prstGeom>
                <a:blipFill>
                  <a:blip r:embed="rId11"/>
                  <a:stretch>
                    <a:fillRect l="-380" t="-3226" b="-29032"/>
                  </a:stretch>
                </a:blipFill>
              </p:spPr>
              <p:txBody>
                <a:bodyPr/>
                <a:lstStyle/>
                <a:p>
                  <a:r>
                    <a:rPr lang="es-NI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99F623D-7042-40AE-9D17-A970EB1E7F47}"/>
                  </a:ext>
                </a:extLst>
              </p:cNvPr>
              <p:cNvSpPr txBox="1"/>
              <p:nvPr/>
            </p:nvSpPr>
            <p:spPr>
              <a:xfrm>
                <a:off x="6171247" y="2231769"/>
                <a:ext cx="5740288" cy="14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dirty="0">
                    <a:latin typeface="Segoe Script" panose="030B0504020000000003" pitchFamily="66" charset="0"/>
                  </a:rPr>
                  <a:t>5) Se calcula la diferencia entre las áreas: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sub>
                      </m:sSub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es-US" b="1" dirty="0">
                  <a:latin typeface="Segoe Script" panose="030B0504020000000003" pitchFamily="66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s-US" b="0" dirty="0">
                    <a:latin typeface="Segoe Script" panose="030B0504020000000003" pitchFamily="66" charset="0"/>
                  </a:rPr>
                  <a:t>El área del círculo es aproximadamente </a:t>
                </a:r>
                <a14:m>
                  <m:oMath xmlns:m="http://schemas.openxmlformats.org/officeDocument/2006/math">
                    <m:r>
                      <a:rPr lang="es-US" b="1" i="1" smtClean="0">
                        <a:latin typeface="Cambria Math" panose="02040503050406030204" pitchFamily="18" charset="0"/>
                      </a:rPr>
                      <m:t>𝟒𝟖</m:t>
                    </m:r>
                    <m:sSup>
                      <m:sSupPr>
                        <m:ctrlPr>
                          <a:rPr lang="es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s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US" b="1" dirty="0">
                  <a:latin typeface="Segoe Script" panose="030B0504020000000003" pitchFamily="66" charset="0"/>
                </a:endParaRPr>
              </a:p>
              <a:p>
                <a:pPr algn="just"/>
                <a:endParaRPr lang="es-US" b="1" dirty="0"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99F623D-7042-40AE-9D17-A970EB1E7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247" y="2231769"/>
                <a:ext cx="5740288" cy="1483548"/>
              </a:xfrm>
              <a:prstGeom prst="rect">
                <a:avLst/>
              </a:prstGeom>
              <a:blipFill>
                <a:blip r:embed="rId12"/>
                <a:stretch>
                  <a:fillRect l="-849" t="-1646" r="-849"/>
                </a:stretch>
              </a:blipFill>
            </p:spPr>
            <p:txBody>
              <a:bodyPr/>
              <a:lstStyle/>
              <a:p>
                <a:r>
                  <a:rPr lang="es-N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2C859F3-ACA1-45B4-9341-5FBE898A2888}"/>
              </a:ext>
            </a:extLst>
          </p:cNvPr>
          <p:cNvGrpSpPr/>
          <p:nvPr/>
        </p:nvGrpSpPr>
        <p:grpSpPr>
          <a:xfrm>
            <a:off x="404287" y="463700"/>
            <a:ext cx="5691713" cy="646331"/>
            <a:chOff x="6405064" y="4482020"/>
            <a:chExt cx="5206519" cy="64633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15A6A3C-B6B1-4DFD-A119-557EF0FD0496}"/>
                </a:ext>
              </a:extLst>
            </p:cNvPr>
            <p:cNvSpPr txBox="1"/>
            <p:nvPr/>
          </p:nvSpPr>
          <p:spPr>
            <a:xfrm>
              <a:off x="6810983" y="448202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Segoe Script" panose="030B0504020000000003" pitchFamily="66" charset="0"/>
                </a:rPr>
                <a:t>Realice el practica y aprende del LT. página 141.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083CAC06-5333-459A-9940-6E15A93C6B37}"/>
                </a:ext>
              </a:extLst>
            </p:cNvPr>
            <p:cNvSpPr/>
            <p:nvPr/>
          </p:nvSpPr>
          <p:spPr>
            <a:xfrm>
              <a:off x="6405064" y="4533156"/>
              <a:ext cx="338138" cy="3410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US" dirty="0">
                  <a:solidFill>
                    <a:schemeClr val="tx1"/>
                  </a:solidFill>
                  <a:latin typeface="Segoe Script" panose="030B0504020000000003" pitchFamily="66" charset="0"/>
                </a:rPr>
                <a:t>E</a:t>
              </a:r>
              <a:endParaRPr lang="es-NI" dirty="0">
                <a:latin typeface="Segoe Script" panose="030B0504020000000003" pitchFamily="66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0C1001C-86EC-4C97-B75F-0995337FBEE1}"/>
              </a:ext>
            </a:extLst>
          </p:cNvPr>
          <p:cNvGrpSpPr/>
          <p:nvPr/>
        </p:nvGrpSpPr>
        <p:grpSpPr>
          <a:xfrm>
            <a:off x="659776" y="1110031"/>
            <a:ext cx="2232996" cy="1714280"/>
            <a:chOff x="659776" y="1110031"/>
            <a:chExt cx="2232996" cy="171428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7066B91-AD42-4E5B-B760-A35CB936F83C}"/>
                </a:ext>
              </a:extLst>
            </p:cNvPr>
            <p:cNvSpPr txBox="1"/>
            <p:nvPr/>
          </p:nvSpPr>
          <p:spPr>
            <a:xfrm>
              <a:off x="659776" y="1110031"/>
              <a:ext cx="496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Segoe Script" panose="030B0504020000000003" pitchFamily="66" charset="0"/>
                </a:rPr>
                <a:t>1.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F48EB54-889E-4CE0-9872-FEC43869B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972" y="1294697"/>
              <a:ext cx="1828800" cy="152961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7EA6D69-F65E-4337-A529-226F62AB52EE}"/>
                  </a:ext>
                </a:extLst>
              </p:cNvPr>
              <p:cNvSpPr txBox="1"/>
              <p:nvPr/>
            </p:nvSpPr>
            <p:spPr>
              <a:xfrm>
                <a:off x="3059584" y="1294697"/>
                <a:ext cx="1828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u="sng" dirty="0">
                    <a:latin typeface="Segoe Script" panose="030B0504020000000003" pitchFamily="66" charset="0"/>
                  </a:rPr>
                  <a:t>Estrategia:</a:t>
                </a:r>
              </a:p>
              <a:p>
                <a:pPr algn="just"/>
                <a:r>
                  <a:rPr lang="es-MX" dirty="0">
                    <a:latin typeface="Segoe Script" panose="030B0504020000000003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  <m:r>
                      <a:rPr lang="es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sub>
                    </m:sSub>
                    <m:r>
                      <a:rPr lang="es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s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⊾</m:t>
                    </m:r>
                  </m:oMath>
                </a14:m>
                <a:endParaRPr lang="es-MX" b="1" dirty="0"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7EA6D69-F65E-4337-A529-226F62AB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84" y="1294697"/>
                <a:ext cx="1828799" cy="646331"/>
              </a:xfrm>
              <a:prstGeom prst="rect">
                <a:avLst/>
              </a:prstGeom>
              <a:blipFill>
                <a:blip r:embed="rId3"/>
                <a:stretch>
                  <a:fillRect l="-3000" t="-3774"/>
                </a:stretch>
              </a:blipFill>
            </p:spPr>
            <p:txBody>
              <a:bodyPr/>
              <a:lstStyle/>
              <a:p>
                <a:r>
                  <a:rPr lang="es-N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>
            <a:extLst>
              <a:ext uri="{FF2B5EF4-FFF2-40B4-BE49-F238E27FC236}">
                <a16:creationId xmlns:a16="http://schemas.microsoft.com/office/drawing/2014/main" id="{29F9A2F3-ACB0-43B9-8B33-5EA849991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182"/>
          <a:stretch/>
        </p:blipFill>
        <p:spPr>
          <a:xfrm>
            <a:off x="7208723" y="978720"/>
            <a:ext cx="4536861" cy="26349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1694D9F-9445-4DD4-9670-38F2002DC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47" b="55229"/>
          <a:stretch/>
        </p:blipFill>
        <p:spPr>
          <a:xfrm>
            <a:off x="848033" y="3798331"/>
            <a:ext cx="3320555" cy="227660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6938869-C963-4028-B5FC-68308F234475}"/>
              </a:ext>
            </a:extLst>
          </p:cNvPr>
          <p:cNvSpPr txBox="1"/>
          <p:nvPr/>
        </p:nvSpPr>
        <p:spPr>
          <a:xfrm>
            <a:off x="659776" y="3428999"/>
            <a:ext cx="49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Segoe Script" panose="030B0504020000000003" pitchFamily="66" charset="0"/>
              </a:rPr>
              <a:t>2.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F7C8E5-AC6F-436C-B588-3D36327BCBAE}"/>
              </a:ext>
            </a:extLst>
          </p:cNvPr>
          <p:cNvSpPr txBox="1"/>
          <p:nvPr/>
        </p:nvSpPr>
        <p:spPr>
          <a:xfrm>
            <a:off x="4105625" y="4252281"/>
            <a:ext cx="267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u="sng" dirty="0">
                <a:latin typeface="Segoe Script" panose="030B0504020000000003" pitchFamily="66" charset="0"/>
              </a:rPr>
              <a:t>Estrategia:</a:t>
            </a:r>
          </a:p>
          <a:p>
            <a:pPr algn="just"/>
            <a:r>
              <a:rPr lang="es-MX" dirty="0">
                <a:latin typeface="Segoe Script" panose="030B0504020000000003" pitchFamily="66" charset="0"/>
              </a:rPr>
              <a:t>Sumar cuadraditos.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75F096-2F12-48BF-9462-6C1165E037B0}"/>
              </a:ext>
            </a:extLst>
          </p:cNvPr>
          <p:cNvSpPr txBox="1"/>
          <p:nvPr/>
        </p:nvSpPr>
        <p:spPr>
          <a:xfrm>
            <a:off x="8484539" y="3613665"/>
            <a:ext cx="267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u="sng" dirty="0">
                <a:latin typeface="Segoe Script" panose="030B0504020000000003" pitchFamily="66" charset="0"/>
              </a:rPr>
              <a:t>Estrategia:</a:t>
            </a:r>
          </a:p>
          <a:p>
            <a:pPr algn="just"/>
            <a:r>
              <a:rPr lang="es-MX" dirty="0">
                <a:latin typeface="Segoe Script" panose="030B0504020000000003" pitchFamily="66" charset="0"/>
              </a:rPr>
              <a:t>Sumar cuadraditos.</a:t>
            </a:r>
          </a:p>
        </p:txBody>
      </p:sp>
    </p:spTree>
    <p:extLst>
      <p:ext uri="{BB962C8B-B14F-4D97-AF65-F5344CB8AC3E}">
        <p14:creationId xmlns:p14="http://schemas.microsoft.com/office/powerpoint/2010/main" val="26324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215</Words>
  <Application>Microsoft Office PowerPoint</Application>
  <PresentationFormat>Panorámica</PresentationFormat>
  <Paragraphs>36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Segoe Script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Osmar Arias</dc:creator>
  <cp:lastModifiedBy>Osmar Arias</cp:lastModifiedBy>
  <cp:revision>9</cp:revision>
  <dcterms:created xsi:type="dcterms:W3CDTF">2025-07-27T19:21:06Z</dcterms:created>
  <dcterms:modified xsi:type="dcterms:W3CDTF">2025-07-28T13:11:17Z</dcterms:modified>
</cp:coreProperties>
</file>