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3" autoAdjust="0"/>
    <p:restoredTop sz="94660"/>
  </p:normalViewPr>
  <p:slideViewPr>
    <p:cSldViewPr snapToGrid="0">
      <p:cViewPr varScale="1">
        <p:scale>
          <a:sx n="85" d="100"/>
          <a:sy n="85" d="100"/>
        </p:scale>
        <p:origin x="47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423A50-4BA6-400B-9AD9-B4EC5F206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307EA5-739B-4370-98F0-1D3C0C4EA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C3794C-4501-4DD3-A038-6DC537A12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F9D7B-4023-4D46-8251-D5202628E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3BD213-C38C-4A2B-9C1D-32F152DA9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06774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BB910B-72D9-4C2D-8B95-D5129A2E8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F7371AF-A810-461D-893F-B10DA0D86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05DD7E-8E96-4B26-B77B-624B75586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BEDE7B-69C4-4B17-9252-07B77F363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7A44BB-8302-4DBB-9B47-720BF2CC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3472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2F9020-211B-456F-A3DA-1420BCC21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380EB1-AF12-49BE-A730-5DCBDD052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C6BFEB-2445-481C-8396-22F14BD87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B20153-7C0B-4D51-A372-21E3A34AC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AE897-D88D-493D-86DC-B95A9739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241544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D17DC-5C03-41B7-A548-676F5F37F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062DE0-7F49-4818-84FA-A5914A47E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EF31FD-63A8-4D1D-AE95-5B9BD67FA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F8D23B-6895-49C8-A39B-EFA1844A0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7C21FC-7183-4699-9D50-B95662D59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10966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AA61AD-15C7-4544-9AFF-EE8199708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D83128-00AF-4734-997F-D0D958E29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CE0BB9-1FD6-4029-8B9C-61A291026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4CA9F3-88E9-4507-9279-C6CDD549A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C415D7-6204-4CFB-9318-0B4DE52FE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4214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935E8A-D244-4023-BE20-888963311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B99BF5-ED8F-4262-A3FB-B514FF63F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43691C0-8027-439E-8CF7-083BA16C9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993902C-2C13-4CC6-BF27-C467A592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FBCF62E-C203-4B30-A1A4-FB30CB03A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57CB9A-6ECF-4F97-90DE-31CAE14C3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872292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BAA53C-D279-4DB6-B164-B04D0EB79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E81BCBA-70B4-483E-B4A1-0E9C2F8D9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E84C3A-E65B-4203-AAA7-ABD1530D4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E9710C0-15BE-4A7E-BB5D-69C7E4983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B198F2C-05BD-4E4D-BCD1-D4805AA5E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42CB50C-A7A7-4EE1-9BE9-38A4B3B55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E9C075E-6436-4D79-8ABE-440B8FE7A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9AE95CD-AD30-4548-B418-8D045A78D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0328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72CE92-495B-4C31-9640-847089458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05B3CB-78ED-4128-9682-108E8EF0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A0FF77C-82CA-4893-8487-DC0F57F20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C42BC3D-4838-4396-858D-3C64D4E69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87872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EE98765-27A4-4557-BC8D-02792C5DD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C536B61-E161-4AA0-B95B-B9CCD8B0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7689E1-0A3C-49AE-92CC-25177EBB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71925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5791E3-9ABC-4DC8-860E-C1E7BFAF9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FF83-96F5-47F0-A65D-082F0207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2A9760-E45B-4FF0-A18F-23DC100F9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67317F-22D4-45F2-8FC3-90D0002A6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157BE7-98DE-4A0B-9026-F72047D1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C5E0EE0-CDB8-44EF-A129-9B6DC4760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70490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ADD2EE-9DF7-418C-B5BF-AA043748C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E83A1CE-9578-4F83-9D2B-92D99C4FE8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48E38C-CD7B-4256-9D5B-A2472B8AA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4429C9-4129-4DB1-A685-0950F5662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5FF4E2-4D97-4A7C-B0A4-9F7747EA5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328D1F-5DCF-40FF-BD8C-4B0167B92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65892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D61CF3D-BEFB-49F0-8BC8-4B2E5BFFA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9A83D4C-F194-45D1-8F28-77C3F7E9E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NI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7725F0-1DAB-4475-9722-C4AD56ADB6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1315B-A851-4941-BD74-9AF0C9C7685D}" type="datetimeFigureOut">
              <a:rPr lang="es-NI" smtClean="0"/>
              <a:t>30/9/2025</a:t>
            </a:fld>
            <a:endParaRPr lang="es-NI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64B0F4-F770-4DAA-8BBE-35005B49F2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D32E29-969B-4A78-A584-4E29117686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363BE-48D4-4D60-9F58-74D471A7F659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50550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6F1B3BFE-EB20-4DBC-B59E-BEF472020D25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89FA6A29-EBA5-4ED9-A745-10B8748F4DD4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 dirty="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14F89813-F743-4DA8-AE65-359D2D6BB492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</a:t>
              </a:r>
              <a:r>
                <a:rPr lang="es-MX" sz="2000" dirty="0">
                  <a:latin typeface="Segoe Script" panose="030B0504020000000003" pitchFamily="66" charset="0"/>
                </a:rPr>
                <a:t>Recordamos el gráfico de barras.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A08217B2-714D-4E25-9D2A-89E2081207B7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Lunes 29 de septiembre, 2025</a:t>
              </a:r>
            </a:p>
          </p:txBody>
        </p:sp>
      </p:grpSp>
      <p:sp>
        <p:nvSpPr>
          <p:cNvPr id="15" name="CuadroTexto 14">
            <a:extLst>
              <a:ext uri="{FF2B5EF4-FFF2-40B4-BE49-F238E27FC236}">
                <a16:creationId xmlns:a16="http://schemas.microsoft.com/office/drawing/2014/main" id="{294663C6-037D-491D-A791-11F74D45090A}"/>
              </a:ext>
            </a:extLst>
          </p:cNvPr>
          <p:cNvSpPr txBox="1"/>
          <p:nvPr/>
        </p:nvSpPr>
        <p:spPr>
          <a:xfrm>
            <a:off x="742950" y="1183789"/>
            <a:ext cx="6096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En un centro de meteorología se lleva el control de la temperatura a como se indica en la tabla.</a:t>
            </a:r>
          </a:p>
        </p:txBody>
      </p:sp>
      <p:grpSp>
        <p:nvGrpSpPr>
          <p:cNvPr id="94" name="Grupo 93">
            <a:extLst>
              <a:ext uri="{FF2B5EF4-FFF2-40B4-BE49-F238E27FC236}">
                <a16:creationId xmlns:a16="http://schemas.microsoft.com/office/drawing/2014/main" id="{37F49A18-001A-41F3-8D72-288DF424FA41}"/>
              </a:ext>
            </a:extLst>
          </p:cNvPr>
          <p:cNvGrpSpPr/>
          <p:nvPr/>
        </p:nvGrpSpPr>
        <p:grpSpPr>
          <a:xfrm>
            <a:off x="7111304" y="1077218"/>
            <a:ext cx="4919101" cy="4419581"/>
            <a:chOff x="404812" y="2223566"/>
            <a:chExt cx="4504881" cy="4419581"/>
          </a:xfrm>
        </p:grpSpPr>
        <p:sp>
          <p:nvSpPr>
            <p:cNvPr id="96" name="Elipse 95">
              <a:extLst>
                <a:ext uri="{FF2B5EF4-FFF2-40B4-BE49-F238E27FC236}">
                  <a16:creationId xmlns:a16="http://schemas.microsoft.com/office/drawing/2014/main" id="{8EF79A99-30C3-41D3-B0A0-B73A42F7A22D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P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97" name="CuadroTexto 96">
              <a:extLst>
                <a:ext uri="{FF2B5EF4-FFF2-40B4-BE49-F238E27FC236}">
                  <a16:creationId xmlns:a16="http://schemas.microsoft.com/office/drawing/2014/main" id="{39195C1E-BE07-4837-A2C8-DD5EA318D753}"/>
                </a:ext>
              </a:extLst>
            </p:cNvPr>
            <p:cNvSpPr txBox="1"/>
            <p:nvPr/>
          </p:nvSpPr>
          <p:spPr>
            <a:xfrm>
              <a:off x="763503" y="2241942"/>
              <a:ext cx="4146190" cy="4401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Responde: </a:t>
              </a:r>
            </a:p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1) ¿Qué pasa con la temperatura en cada hora?</a:t>
              </a:r>
            </a:p>
            <a:p>
              <a:pPr marL="457200" indent="-457200" algn="just">
                <a:buAutoNum type="arabicParenR"/>
              </a:pPr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2) ¿En qué ayuda la gráfica de barras en esta situación?</a:t>
              </a:r>
            </a:p>
            <a:p>
              <a:pPr marL="457200" indent="-457200" algn="just">
                <a:buAutoNum type="arabicParenR"/>
              </a:pPr>
              <a:endParaRPr lang="es-MX" sz="2000" dirty="0">
                <a:latin typeface="Segoe Script" panose="030B0504020000000003" pitchFamily="66" charset="0"/>
              </a:endParaRPr>
            </a:p>
            <a:p>
              <a:pPr marL="457200" indent="-457200" algn="just">
                <a:buAutoNum type="arabicParenR"/>
              </a:pPr>
              <a:endParaRPr lang="es-MX" sz="2000" dirty="0">
                <a:latin typeface="Segoe Script" panose="030B0504020000000003" pitchFamily="66" charset="0"/>
              </a:endParaRPr>
            </a:p>
            <a:p>
              <a:pPr marL="457200" indent="-457200" algn="just">
                <a:buAutoNum type="arabicParenR"/>
              </a:pPr>
              <a:endParaRPr lang="es-MX" sz="2000" dirty="0">
                <a:latin typeface="Segoe Script" panose="030B0504020000000003" pitchFamily="66" charset="0"/>
              </a:endParaRPr>
            </a:p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3) ¿En qué ayuda las gráfica de barra en cualquier otra situación?</a:t>
              </a:r>
            </a:p>
          </p:txBody>
        </p:sp>
      </p:grpSp>
      <p:pic>
        <p:nvPicPr>
          <p:cNvPr id="43" name="Imagen 42">
            <a:extLst>
              <a:ext uri="{FF2B5EF4-FFF2-40B4-BE49-F238E27FC236}">
                <a16:creationId xmlns:a16="http://schemas.microsoft.com/office/drawing/2014/main" id="{AD9E7E5D-857B-48D7-9AAD-9E64A344945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6271" y="2080973"/>
            <a:ext cx="6914039" cy="777991"/>
          </a:xfrm>
          <a:prstGeom prst="rect">
            <a:avLst/>
          </a:prstGeom>
        </p:spPr>
      </p:pic>
      <p:pic>
        <p:nvPicPr>
          <p:cNvPr id="44" name="Imagen 43">
            <a:extLst>
              <a:ext uri="{FF2B5EF4-FFF2-40B4-BE49-F238E27FC236}">
                <a16:creationId xmlns:a16="http://schemas.microsoft.com/office/drawing/2014/main" id="{E1B0FC78-09F2-4304-9D9D-4A3C1C445DD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61595" y="3618747"/>
            <a:ext cx="7095399" cy="1989624"/>
          </a:xfrm>
          <a:prstGeom prst="rect">
            <a:avLst/>
          </a:prstGeom>
        </p:spPr>
      </p:pic>
      <p:sp>
        <p:nvSpPr>
          <p:cNvPr id="49" name="CuadroTexto 48">
            <a:extLst>
              <a:ext uri="{FF2B5EF4-FFF2-40B4-BE49-F238E27FC236}">
                <a16:creationId xmlns:a16="http://schemas.microsoft.com/office/drawing/2014/main" id="{B292EDD3-41A9-4853-AC37-1F853A48CA6E}"/>
              </a:ext>
            </a:extLst>
          </p:cNvPr>
          <p:cNvSpPr txBox="1"/>
          <p:nvPr/>
        </p:nvSpPr>
        <p:spPr>
          <a:xfrm>
            <a:off x="7656989" y="2095256"/>
            <a:ext cx="4342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solidFill>
                  <a:srgbClr val="FF0000"/>
                </a:solidFill>
                <a:latin typeface="Segoe Script" panose="030B0504020000000003" pitchFamily="66" charset="0"/>
              </a:rPr>
              <a:t>La temperatura cambia a cada hora.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87A3119B-12FB-4996-9761-8A66EADDFD46}"/>
              </a:ext>
            </a:extLst>
          </p:cNvPr>
          <p:cNvSpPr txBox="1"/>
          <p:nvPr/>
        </p:nvSpPr>
        <p:spPr>
          <a:xfrm>
            <a:off x="7656989" y="3680010"/>
            <a:ext cx="4342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solidFill>
                  <a:srgbClr val="FF0000"/>
                </a:solidFill>
                <a:latin typeface="Segoe Script" panose="030B0504020000000003" pitchFamily="66" charset="0"/>
              </a:rPr>
              <a:t>En comparar las temperaturas de cada hora.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0A1DE7EB-00D4-48CF-901E-642D21341A77}"/>
              </a:ext>
            </a:extLst>
          </p:cNvPr>
          <p:cNvSpPr txBox="1"/>
          <p:nvPr/>
        </p:nvSpPr>
        <p:spPr>
          <a:xfrm>
            <a:off x="7656988" y="5408463"/>
            <a:ext cx="4342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>
                <a:solidFill>
                  <a:srgbClr val="FF0000"/>
                </a:solidFill>
                <a:latin typeface="Segoe Script" panose="030B0504020000000003" pitchFamily="66" charset="0"/>
              </a:rPr>
              <a:t>En </a:t>
            </a:r>
            <a:r>
              <a:rPr lang="es-MX" sz="2000" u="sng" dirty="0">
                <a:solidFill>
                  <a:srgbClr val="FF0000"/>
                </a:solidFill>
                <a:latin typeface="Segoe Script" panose="030B0504020000000003" pitchFamily="66" charset="0"/>
              </a:rPr>
              <a:t>comparar</a:t>
            </a:r>
            <a:r>
              <a:rPr lang="es-MX" sz="2000" dirty="0">
                <a:solidFill>
                  <a:srgbClr val="FF0000"/>
                </a:solidFill>
                <a:latin typeface="Segoe Script" panose="030B0504020000000003" pitchFamily="66" charset="0"/>
              </a:rPr>
              <a:t> las dimensiones del mismo tipo de datos.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3841FE73-BC9A-4206-ACD1-B4949C959CEC}"/>
              </a:ext>
            </a:extLst>
          </p:cNvPr>
          <p:cNvSpPr txBox="1"/>
          <p:nvPr/>
        </p:nvSpPr>
        <p:spPr>
          <a:xfrm>
            <a:off x="742950" y="2880041"/>
            <a:ext cx="6096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Posteriormente se representaron los datos en una gráfica de barras.</a:t>
            </a:r>
          </a:p>
        </p:txBody>
      </p:sp>
    </p:spTree>
    <p:extLst>
      <p:ext uri="{BB962C8B-B14F-4D97-AF65-F5344CB8AC3E}">
        <p14:creationId xmlns:p14="http://schemas.microsoft.com/office/powerpoint/2010/main" val="734837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49" grpId="0"/>
      <p:bldP spid="50" grpId="0"/>
      <p:bldP spid="51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6F1B3BFE-EB20-4DBC-B59E-BEF472020D25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89FA6A29-EBA5-4ED9-A745-10B8748F4DD4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14F89813-F743-4DA8-AE65-359D2D6BB492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</a:t>
              </a:r>
              <a:r>
                <a:rPr lang="es-MX" sz="2000" dirty="0">
                  <a:latin typeface="Segoe Script" panose="030B0504020000000003" pitchFamily="66" charset="0"/>
                </a:rPr>
                <a:t>Recordamos el gráfico de barras.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A08217B2-714D-4E25-9D2A-89E2081207B7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>
                  <a:latin typeface="Segoe Script" panose="030B0504020000000003" pitchFamily="66" charset="0"/>
                </a:rPr>
                <a:t>Lunes 29 de septiembre, </a:t>
              </a:r>
              <a:r>
                <a:rPr lang="es-MX" sz="2000" dirty="0">
                  <a:latin typeface="Segoe Script" panose="030B0504020000000003" pitchFamily="66" charset="0"/>
                </a:rPr>
                <a:t>2025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8629AE57-AF0C-4489-89EC-DAEAAFAAFF19}"/>
              </a:ext>
            </a:extLst>
          </p:cNvPr>
          <p:cNvGrpSpPr/>
          <p:nvPr/>
        </p:nvGrpSpPr>
        <p:grpSpPr>
          <a:xfrm>
            <a:off x="399094" y="1264246"/>
            <a:ext cx="5696905" cy="1015663"/>
            <a:chOff x="6405064" y="4533156"/>
            <a:chExt cx="5211268" cy="1015663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83BA53FC-C1C6-4122-AF96-4D9FF890F4DC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Construyo la gráfica de barras correspondiente a los siguientes datos.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ECE55FC7-AB15-4011-8DAB-8C28463D1C17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E6EF5B-2DE8-4865-93E5-B476CA70C8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556573"/>
              </p:ext>
            </p:extLst>
          </p:nvPr>
        </p:nvGraphicFramePr>
        <p:xfrm>
          <a:off x="848032" y="3323909"/>
          <a:ext cx="4415117" cy="1276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462">
                  <a:extLst>
                    <a:ext uri="{9D8B030D-6E8A-4147-A177-3AD203B41FA5}">
                      <a16:colId xmlns:a16="http://schemas.microsoft.com/office/drawing/2014/main" val="2271380659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2094656300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4108592557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486243915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2047584335"/>
                    </a:ext>
                  </a:extLst>
                </a:gridCol>
                <a:gridCol w="630731">
                  <a:extLst>
                    <a:ext uri="{9D8B030D-6E8A-4147-A177-3AD203B41FA5}">
                      <a16:colId xmlns:a16="http://schemas.microsoft.com/office/drawing/2014/main" val="2537496559"/>
                    </a:ext>
                  </a:extLst>
                </a:gridCol>
              </a:tblGrid>
              <a:tr h="638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Día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lun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Ma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Mi</a:t>
                      </a:r>
                      <a:endParaRPr lang="es-NI" sz="160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Jue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Vie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1121369"/>
                  </a:ext>
                </a:extLst>
              </a:tr>
              <a:tr h="638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Autos</a:t>
                      </a:r>
                      <a:endParaRPr lang="es-NI" sz="160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5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7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2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8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NI" sz="180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</a:rPr>
                        <a:t>1</a:t>
                      </a:r>
                      <a:endParaRPr lang="es-NI" sz="160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954590"/>
                  </a:ext>
                </a:extLst>
              </a:tr>
            </a:tbl>
          </a:graphicData>
        </a:graphic>
      </p:graphicFrame>
      <p:sp>
        <p:nvSpPr>
          <p:cNvPr id="20" name="CuadroTexto 19">
            <a:extLst>
              <a:ext uri="{FF2B5EF4-FFF2-40B4-BE49-F238E27FC236}">
                <a16:creationId xmlns:a16="http://schemas.microsoft.com/office/drawing/2014/main" id="{A7F5D161-3824-4CA4-AB0D-61055CE7F42C}"/>
              </a:ext>
            </a:extLst>
          </p:cNvPr>
          <p:cNvSpPr txBox="1"/>
          <p:nvPr/>
        </p:nvSpPr>
        <p:spPr>
          <a:xfrm>
            <a:off x="768743" y="2308246"/>
            <a:ext cx="479611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AutoNum type="alphaLcParenR"/>
            </a:pPr>
            <a:r>
              <a:rPr lang="es-MX" sz="2000" dirty="0">
                <a:latin typeface="Segoe Script" panose="030B0504020000000003" pitchFamily="66" charset="0"/>
              </a:rPr>
              <a:t>En un </a:t>
            </a:r>
            <a:r>
              <a:rPr lang="es-MX" sz="2000" dirty="0" err="1">
                <a:latin typeface="Segoe Script" panose="030B0504020000000003" pitchFamily="66" charset="0"/>
              </a:rPr>
              <a:t>autolote</a:t>
            </a:r>
            <a:r>
              <a:rPr lang="es-MX" sz="2000" dirty="0">
                <a:latin typeface="Segoe Script" panose="030B0504020000000003" pitchFamily="66" charset="0"/>
              </a:rPr>
              <a:t> se registraron los autos vendidos durante una semana de trabajo: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67D03A92-E270-44BE-A8D8-904397855B48}"/>
              </a:ext>
            </a:extLst>
          </p:cNvPr>
          <p:cNvGrpSpPr/>
          <p:nvPr/>
        </p:nvGrpSpPr>
        <p:grpSpPr>
          <a:xfrm>
            <a:off x="5868274" y="2279909"/>
            <a:ext cx="6208105" cy="3313845"/>
            <a:chOff x="5868274" y="2279909"/>
            <a:chExt cx="6208105" cy="3313845"/>
          </a:xfrm>
        </p:grpSpPr>
        <p:pic>
          <p:nvPicPr>
            <p:cNvPr id="25" name="Imagen 24">
              <a:extLst>
                <a:ext uri="{FF2B5EF4-FFF2-40B4-BE49-F238E27FC236}">
                  <a16:creationId xmlns:a16="http://schemas.microsoft.com/office/drawing/2014/main" id="{33BBD7BD-060A-42E4-814D-64FD89488023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868274" y="2279909"/>
              <a:ext cx="6208105" cy="3313845"/>
            </a:xfrm>
            <a:prstGeom prst="rect">
              <a:avLst/>
            </a:prstGeom>
          </p:spPr>
        </p:pic>
        <p:cxnSp>
          <p:nvCxnSpPr>
            <p:cNvPr id="11" name="Conector recto 10">
              <a:extLst>
                <a:ext uri="{FF2B5EF4-FFF2-40B4-BE49-F238E27FC236}">
                  <a16:creationId xmlns:a16="http://schemas.microsoft.com/office/drawing/2014/main" id="{54A61F87-C4A7-4ED6-B5F5-F698F83F6817}"/>
                </a:ext>
              </a:extLst>
            </p:cNvPr>
            <p:cNvCxnSpPr/>
            <p:nvPr/>
          </p:nvCxnSpPr>
          <p:spPr>
            <a:xfrm>
              <a:off x="6251510" y="2308246"/>
              <a:ext cx="0" cy="30195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9694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>
            <a:extLst>
              <a:ext uri="{FF2B5EF4-FFF2-40B4-BE49-F238E27FC236}">
                <a16:creationId xmlns:a16="http://schemas.microsoft.com/office/drawing/2014/main" id="{6F1B3BFE-EB20-4DBC-B59E-BEF472020D25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89FA6A29-EBA5-4ED9-A745-10B8748F4DD4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14F89813-F743-4DA8-AE65-359D2D6BB492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</a:t>
              </a:r>
              <a:r>
                <a:rPr lang="es-MX" sz="2000" dirty="0">
                  <a:latin typeface="Segoe Script" panose="030B0504020000000003" pitchFamily="66" charset="0"/>
                </a:rPr>
                <a:t>Recordamos el gráfico de barras.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A08217B2-714D-4E25-9D2A-89E2081207B7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>
                  <a:latin typeface="Segoe Script" panose="030B0504020000000003" pitchFamily="66" charset="0"/>
                </a:rPr>
                <a:t>Lunes 29 de septiembre, </a:t>
              </a:r>
              <a:r>
                <a:rPr lang="es-MX" sz="2000" dirty="0">
                  <a:latin typeface="Segoe Script" panose="030B0504020000000003" pitchFamily="66" charset="0"/>
                </a:rPr>
                <a:t>2025</a:t>
              </a: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8629AE57-AF0C-4489-89EC-DAEAAFAAFF19}"/>
              </a:ext>
            </a:extLst>
          </p:cNvPr>
          <p:cNvGrpSpPr/>
          <p:nvPr/>
        </p:nvGrpSpPr>
        <p:grpSpPr>
          <a:xfrm>
            <a:off x="399094" y="1264246"/>
            <a:ext cx="5696905" cy="1015663"/>
            <a:chOff x="6405064" y="4533156"/>
            <a:chExt cx="5211268" cy="1015663"/>
          </a:xfrm>
        </p:grpSpPr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83BA53FC-C1C6-4122-AF96-4D9FF890F4DC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Construyo la gráfica de barras correspondiente a los siguientes datos.</a:t>
              </a:r>
            </a:p>
          </p:txBody>
        </p:sp>
        <p:sp>
          <p:nvSpPr>
            <p:cNvPr id="18" name="Elipse 17">
              <a:extLst>
                <a:ext uri="{FF2B5EF4-FFF2-40B4-BE49-F238E27FC236}">
                  <a16:creationId xmlns:a16="http://schemas.microsoft.com/office/drawing/2014/main" id="{ECE55FC7-AB15-4011-8DAB-8C28463D1C17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E6EF5B-2DE8-4865-93E5-B476CA70C8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939027"/>
              </p:ext>
            </p:extLst>
          </p:nvPr>
        </p:nvGraphicFramePr>
        <p:xfrm>
          <a:off x="510540" y="3586241"/>
          <a:ext cx="10487332" cy="1276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0532">
                  <a:extLst>
                    <a:ext uri="{9D8B030D-6E8A-4147-A177-3AD203B41FA5}">
                      <a16:colId xmlns:a16="http://schemas.microsoft.com/office/drawing/2014/main" val="2271380659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946563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108592557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486243915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47584335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537496559"/>
                    </a:ext>
                  </a:extLst>
                </a:gridCol>
              </a:tblGrid>
              <a:tr h="638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US" sz="2000" b="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Compañero</a:t>
                      </a: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1121369"/>
                  </a:ext>
                </a:extLst>
              </a:tr>
              <a:tr h="638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US" sz="2000" b="0" dirty="0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s-NI" sz="2000" b="0" dirty="0" err="1">
                          <a:solidFill>
                            <a:schemeClr val="tx1"/>
                          </a:solidFill>
                          <a:effectLst/>
                          <a:latin typeface="Segoe Script" panose="030B0504020000000003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antidad</a:t>
                      </a: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endParaRPr lang="es-NI" sz="2000" b="0" dirty="0">
                        <a:solidFill>
                          <a:schemeClr val="tx1"/>
                        </a:solidFill>
                        <a:effectLst/>
                        <a:latin typeface="Segoe Script" panose="030B0504020000000003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5954590"/>
                  </a:ext>
                </a:extLst>
              </a:tr>
            </a:tbl>
          </a:graphicData>
        </a:graphic>
      </p:graphicFrame>
      <p:sp>
        <p:nvSpPr>
          <p:cNvPr id="20" name="CuadroTexto 19">
            <a:extLst>
              <a:ext uri="{FF2B5EF4-FFF2-40B4-BE49-F238E27FC236}">
                <a16:creationId xmlns:a16="http://schemas.microsoft.com/office/drawing/2014/main" id="{A7F5D161-3824-4CA4-AB0D-61055CE7F42C}"/>
              </a:ext>
            </a:extLst>
          </p:cNvPr>
          <p:cNvSpPr txBox="1"/>
          <p:nvPr/>
        </p:nvSpPr>
        <p:spPr>
          <a:xfrm>
            <a:off x="768742" y="2308246"/>
            <a:ext cx="974685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b) Le pregúntale a 5 de tus compañeros(as) la cantidad de sus dulces favoritos que cree capaz de comer en un día. Los resultados escríbelos en la tabla y construye la gráfica de barras.</a:t>
            </a:r>
          </a:p>
        </p:txBody>
      </p:sp>
    </p:spTree>
    <p:extLst>
      <p:ext uri="{BB962C8B-B14F-4D97-AF65-F5344CB8AC3E}">
        <p14:creationId xmlns:p14="http://schemas.microsoft.com/office/powerpoint/2010/main" val="426945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o 42">
            <a:extLst>
              <a:ext uri="{FF2B5EF4-FFF2-40B4-BE49-F238E27FC236}">
                <a16:creationId xmlns:a16="http://schemas.microsoft.com/office/drawing/2014/main" id="{A03AF4E0-1F45-4FF4-8F99-A0AED2A07B30}"/>
              </a:ext>
            </a:extLst>
          </p:cNvPr>
          <p:cNvGrpSpPr/>
          <p:nvPr/>
        </p:nvGrpSpPr>
        <p:grpSpPr>
          <a:xfrm>
            <a:off x="7398348" y="1854572"/>
            <a:ext cx="4793652" cy="2952476"/>
            <a:chOff x="7386918" y="3185371"/>
            <a:chExt cx="3424750" cy="1569243"/>
          </a:xfrm>
        </p:grpSpPr>
        <p:grpSp>
          <p:nvGrpSpPr>
            <p:cNvPr id="40" name="Grupo 39">
              <a:extLst>
                <a:ext uri="{FF2B5EF4-FFF2-40B4-BE49-F238E27FC236}">
                  <a16:creationId xmlns:a16="http://schemas.microsoft.com/office/drawing/2014/main" id="{70B759D9-A63C-46EA-80D7-7C894D8EB2B2}"/>
                </a:ext>
              </a:extLst>
            </p:cNvPr>
            <p:cNvGrpSpPr/>
            <p:nvPr/>
          </p:nvGrpSpPr>
          <p:grpSpPr>
            <a:xfrm>
              <a:off x="7386918" y="3410166"/>
              <a:ext cx="3424750" cy="1344448"/>
              <a:chOff x="8115312" y="2827502"/>
              <a:chExt cx="3424750" cy="1344448"/>
            </a:xfrm>
          </p:grpSpPr>
          <p:pic>
            <p:nvPicPr>
              <p:cNvPr id="41" name="Imagen 40">
                <a:extLst>
                  <a:ext uri="{FF2B5EF4-FFF2-40B4-BE49-F238E27FC236}">
                    <a16:creationId xmlns:a16="http://schemas.microsoft.com/office/drawing/2014/main" id="{878740B9-C368-4EB9-8354-66BBB4C1EE70}"/>
                  </a:ext>
                </a:extLst>
              </p:cNvPr>
              <p:cNvPicPr/>
              <p:nvPr/>
            </p:nvPicPr>
            <p:blipFill rotWithShape="1">
              <a:blip r:embed="rId2"/>
              <a:srcRect l="17091" t="46908" b="21228"/>
              <a:stretch/>
            </p:blipFill>
            <p:spPr>
              <a:xfrm>
                <a:off x="8115312" y="3493773"/>
                <a:ext cx="3424660" cy="678177"/>
              </a:xfrm>
              <a:prstGeom prst="rect">
                <a:avLst/>
              </a:prstGeom>
            </p:spPr>
          </p:pic>
          <p:pic>
            <p:nvPicPr>
              <p:cNvPr id="42" name="Imagen 41">
                <a:extLst>
                  <a:ext uri="{FF2B5EF4-FFF2-40B4-BE49-F238E27FC236}">
                    <a16:creationId xmlns:a16="http://schemas.microsoft.com/office/drawing/2014/main" id="{06218824-0DA9-4C1B-A9B2-41438AFFFE12}"/>
                  </a:ext>
                </a:extLst>
              </p:cNvPr>
              <p:cNvPicPr/>
              <p:nvPr/>
            </p:nvPicPr>
            <p:blipFill rotWithShape="1">
              <a:blip r:embed="rId2"/>
              <a:srcRect l="17091" t="46908" b="21228"/>
              <a:stretch/>
            </p:blipFill>
            <p:spPr>
              <a:xfrm>
                <a:off x="8115402" y="2827502"/>
                <a:ext cx="3424660" cy="678177"/>
              </a:xfrm>
              <a:prstGeom prst="rect">
                <a:avLst/>
              </a:prstGeom>
            </p:spPr>
          </p:pic>
        </p:grpSp>
        <p:pic>
          <p:nvPicPr>
            <p:cNvPr id="44" name="Imagen 43">
              <a:extLst>
                <a:ext uri="{FF2B5EF4-FFF2-40B4-BE49-F238E27FC236}">
                  <a16:creationId xmlns:a16="http://schemas.microsoft.com/office/drawing/2014/main" id="{D27E4CFF-42B4-4961-B53A-08ACAE68B4FE}"/>
                </a:ext>
              </a:extLst>
            </p:cNvPr>
            <p:cNvPicPr/>
            <p:nvPr/>
          </p:nvPicPr>
          <p:blipFill rotWithShape="1">
            <a:blip r:embed="rId2"/>
            <a:srcRect l="17091" t="46908" b="21228"/>
            <a:stretch/>
          </p:blipFill>
          <p:spPr>
            <a:xfrm>
              <a:off x="7386918" y="3185371"/>
              <a:ext cx="3424660" cy="678177"/>
            </a:xfrm>
            <a:prstGeom prst="rect">
              <a:avLst/>
            </a:prstGeom>
          </p:spPr>
        </p:pic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B7C8727-A804-458B-AFBA-2C461021921A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193680C-8FEE-45E4-B4FC-E5FBF02F8D6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FAEE9C0-3CD7-4D88-A8B1-B72116CDB3BB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(1).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F1688F7-9DD7-4CA8-BA60-519768AEFD2C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Martes 3 0de septiembre, 2025</a:t>
              </a:r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D88B902E-7990-4DA8-8553-A5711C8A1B2B}"/>
              </a:ext>
            </a:extLst>
          </p:cNvPr>
          <p:cNvGrpSpPr/>
          <p:nvPr/>
        </p:nvGrpSpPr>
        <p:grpSpPr>
          <a:xfrm>
            <a:off x="404812" y="1219209"/>
            <a:ext cx="5691189" cy="1034039"/>
            <a:chOff x="404812" y="2223566"/>
            <a:chExt cx="5211954" cy="1034039"/>
          </a:xfrm>
        </p:grpSpPr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114CFFB2-17D3-4FDF-8213-64B36A48924D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P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8FEB33A-524B-46E3-A504-857D6C3BB178}"/>
                </a:ext>
              </a:extLst>
            </p:cNvPr>
            <p:cNvSpPr txBox="1"/>
            <p:nvPr/>
          </p:nvSpPr>
          <p:spPr>
            <a:xfrm>
              <a:off x="763503" y="2241942"/>
              <a:ext cx="48532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En un centro de meteorología se lleva el control de la temperatura a como se indica en la tabla.</a:t>
              </a:r>
            </a:p>
          </p:txBody>
        </p:sp>
      </p:grpSp>
      <p:sp>
        <p:nvSpPr>
          <p:cNvPr id="37" name="CuadroTexto 36">
            <a:extLst>
              <a:ext uri="{FF2B5EF4-FFF2-40B4-BE49-F238E27FC236}">
                <a16:creationId xmlns:a16="http://schemas.microsoft.com/office/drawing/2014/main" id="{27A1611F-1FB2-4708-B805-1D26BA66909C}"/>
              </a:ext>
            </a:extLst>
          </p:cNvPr>
          <p:cNvSpPr txBox="1"/>
          <p:nvPr/>
        </p:nvSpPr>
        <p:spPr>
          <a:xfrm>
            <a:off x="7179962" y="4820332"/>
            <a:ext cx="523029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US" sz="1100" dirty="0">
                <a:latin typeface="Segoe Script" panose="030B0504020000000003" pitchFamily="66" charset="0"/>
              </a:rPr>
              <a:t> 7am  8am  9am 10am 11am 12m 1pm 2pm  3pm  4pm  </a:t>
            </a:r>
            <a:endParaRPr lang="es-NI" sz="1100" dirty="0">
              <a:latin typeface="Segoe Script" panose="030B0504020000000003" pitchFamily="66" charset="0"/>
            </a:endParaRPr>
          </a:p>
        </p:txBody>
      </p:sp>
      <p:pic>
        <p:nvPicPr>
          <p:cNvPr id="23" name="Imagen 22">
            <a:extLst>
              <a:ext uri="{FF2B5EF4-FFF2-40B4-BE49-F238E27FC236}">
                <a16:creationId xmlns:a16="http://schemas.microsoft.com/office/drawing/2014/main" id="{BF764D06-42AF-48C9-ADAB-ECA78893051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7721" y="2253248"/>
            <a:ext cx="6315150" cy="803717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2C843B19-1BF7-4AD7-8C47-FDE788BCA0B6}"/>
              </a:ext>
            </a:extLst>
          </p:cNvPr>
          <p:cNvSpPr txBox="1"/>
          <p:nvPr/>
        </p:nvSpPr>
        <p:spPr>
          <a:xfrm>
            <a:off x="6664748" y="2217279"/>
            <a:ext cx="689352" cy="27238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30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25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20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15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10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0</a:t>
            </a:r>
            <a:endParaRPr lang="es-NI" dirty="0">
              <a:latin typeface="Segoe Script" panose="030B0504020000000003" pitchFamily="66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BEC62D32-9201-4106-A697-CA531F2E0C26}"/>
              </a:ext>
            </a:extLst>
          </p:cNvPr>
          <p:cNvSpPr txBox="1"/>
          <p:nvPr/>
        </p:nvSpPr>
        <p:spPr>
          <a:xfrm>
            <a:off x="774042" y="3205666"/>
            <a:ext cx="52995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arenR"/>
            </a:pPr>
            <a:r>
              <a:rPr lang="es-MX" sz="2000" dirty="0">
                <a:latin typeface="Segoe Script" panose="030B0504020000000003" pitchFamily="66" charset="0"/>
              </a:rPr>
              <a:t>Construye los ejes vertical y horizontal.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1F056191-4170-49ED-86F7-6EB5736F4A18}"/>
              </a:ext>
            </a:extLst>
          </p:cNvPr>
          <p:cNvSpPr txBox="1"/>
          <p:nvPr/>
        </p:nvSpPr>
        <p:spPr>
          <a:xfrm>
            <a:off x="796484" y="3913552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2) Ubica las escalas en los ejes.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D73AA061-EA68-486A-B237-917B972C8DE7}"/>
              </a:ext>
            </a:extLst>
          </p:cNvPr>
          <p:cNvCxnSpPr>
            <a:cxnSpLocks/>
          </p:cNvCxnSpPr>
          <p:nvPr/>
        </p:nvCxnSpPr>
        <p:spPr>
          <a:xfrm flipV="1">
            <a:off x="7386918" y="1560233"/>
            <a:ext cx="11430" cy="326771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8FA61B03-16CB-42AC-AAF4-449433A1E1C6}"/>
              </a:ext>
            </a:extLst>
          </p:cNvPr>
          <p:cNvCxnSpPr>
            <a:cxnSpLocks/>
          </p:cNvCxnSpPr>
          <p:nvPr/>
        </p:nvCxnSpPr>
        <p:spPr>
          <a:xfrm flipV="1">
            <a:off x="7386918" y="4798050"/>
            <a:ext cx="4634394" cy="479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E59E863-CAE4-4EC2-8D9A-9B0C3E5297FC}"/>
              </a:ext>
            </a:extLst>
          </p:cNvPr>
          <p:cNvSpPr txBox="1"/>
          <p:nvPr/>
        </p:nvSpPr>
        <p:spPr>
          <a:xfrm>
            <a:off x="796484" y="428288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2000" dirty="0">
                <a:latin typeface="Segoe Script" panose="030B0504020000000003" pitchFamily="66" charset="0"/>
              </a:rPr>
              <a:t>3) Representa los valores correspondientes.</a:t>
            </a:r>
          </a:p>
        </p:txBody>
      </p:sp>
    </p:spTree>
    <p:extLst>
      <p:ext uri="{BB962C8B-B14F-4D97-AF65-F5344CB8AC3E}">
        <p14:creationId xmlns:p14="http://schemas.microsoft.com/office/powerpoint/2010/main" val="59344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2" grpId="0" animBg="1"/>
      <p:bldP spid="24" grpId="0"/>
      <p:bldP spid="25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upo 42">
            <a:extLst>
              <a:ext uri="{FF2B5EF4-FFF2-40B4-BE49-F238E27FC236}">
                <a16:creationId xmlns:a16="http://schemas.microsoft.com/office/drawing/2014/main" id="{A03AF4E0-1F45-4FF4-8F99-A0AED2A07B30}"/>
              </a:ext>
            </a:extLst>
          </p:cNvPr>
          <p:cNvGrpSpPr/>
          <p:nvPr/>
        </p:nvGrpSpPr>
        <p:grpSpPr>
          <a:xfrm>
            <a:off x="7398348" y="1854572"/>
            <a:ext cx="4793652" cy="2952476"/>
            <a:chOff x="7386918" y="3185371"/>
            <a:chExt cx="3424750" cy="1569243"/>
          </a:xfrm>
        </p:grpSpPr>
        <p:grpSp>
          <p:nvGrpSpPr>
            <p:cNvPr id="40" name="Grupo 39">
              <a:extLst>
                <a:ext uri="{FF2B5EF4-FFF2-40B4-BE49-F238E27FC236}">
                  <a16:creationId xmlns:a16="http://schemas.microsoft.com/office/drawing/2014/main" id="{70B759D9-A63C-46EA-80D7-7C894D8EB2B2}"/>
                </a:ext>
              </a:extLst>
            </p:cNvPr>
            <p:cNvGrpSpPr/>
            <p:nvPr/>
          </p:nvGrpSpPr>
          <p:grpSpPr>
            <a:xfrm>
              <a:off x="7386918" y="3410166"/>
              <a:ext cx="3424750" cy="1344448"/>
              <a:chOff x="8115312" y="2827502"/>
              <a:chExt cx="3424750" cy="1344448"/>
            </a:xfrm>
          </p:grpSpPr>
          <p:pic>
            <p:nvPicPr>
              <p:cNvPr id="41" name="Imagen 40">
                <a:extLst>
                  <a:ext uri="{FF2B5EF4-FFF2-40B4-BE49-F238E27FC236}">
                    <a16:creationId xmlns:a16="http://schemas.microsoft.com/office/drawing/2014/main" id="{878740B9-C368-4EB9-8354-66BBB4C1EE70}"/>
                  </a:ext>
                </a:extLst>
              </p:cNvPr>
              <p:cNvPicPr/>
              <p:nvPr/>
            </p:nvPicPr>
            <p:blipFill rotWithShape="1">
              <a:blip r:embed="rId2"/>
              <a:srcRect l="17091" t="46908" b="21228"/>
              <a:stretch/>
            </p:blipFill>
            <p:spPr>
              <a:xfrm>
                <a:off x="8115312" y="3493773"/>
                <a:ext cx="3424660" cy="678177"/>
              </a:xfrm>
              <a:prstGeom prst="rect">
                <a:avLst/>
              </a:prstGeom>
            </p:spPr>
          </p:pic>
          <p:pic>
            <p:nvPicPr>
              <p:cNvPr id="42" name="Imagen 41">
                <a:extLst>
                  <a:ext uri="{FF2B5EF4-FFF2-40B4-BE49-F238E27FC236}">
                    <a16:creationId xmlns:a16="http://schemas.microsoft.com/office/drawing/2014/main" id="{06218824-0DA9-4C1B-A9B2-41438AFFFE12}"/>
                  </a:ext>
                </a:extLst>
              </p:cNvPr>
              <p:cNvPicPr/>
              <p:nvPr/>
            </p:nvPicPr>
            <p:blipFill rotWithShape="1">
              <a:blip r:embed="rId2"/>
              <a:srcRect l="17091" t="46908" b="21228"/>
              <a:stretch/>
            </p:blipFill>
            <p:spPr>
              <a:xfrm>
                <a:off x="8115402" y="2827502"/>
                <a:ext cx="3424660" cy="678177"/>
              </a:xfrm>
              <a:prstGeom prst="rect">
                <a:avLst/>
              </a:prstGeom>
            </p:spPr>
          </p:pic>
        </p:grpSp>
        <p:pic>
          <p:nvPicPr>
            <p:cNvPr id="44" name="Imagen 43">
              <a:extLst>
                <a:ext uri="{FF2B5EF4-FFF2-40B4-BE49-F238E27FC236}">
                  <a16:creationId xmlns:a16="http://schemas.microsoft.com/office/drawing/2014/main" id="{D27E4CFF-42B4-4961-B53A-08ACAE68B4FE}"/>
                </a:ext>
              </a:extLst>
            </p:cNvPr>
            <p:cNvPicPr/>
            <p:nvPr/>
          </p:nvPicPr>
          <p:blipFill rotWithShape="1">
            <a:blip r:embed="rId2"/>
            <a:srcRect l="17091" t="46908" b="21228"/>
            <a:stretch/>
          </p:blipFill>
          <p:spPr>
            <a:xfrm>
              <a:off x="7386918" y="3185371"/>
              <a:ext cx="3424660" cy="678177"/>
            </a:xfrm>
            <a:prstGeom prst="rect">
              <a:avLst/>
            </a:prstGeom>
          </p:spPr>
        </p:pic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B7C8727-A804-458B-AFBA-2C461021921A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193680C-8FEE-45E4-B4FC-E5FBF02F8D6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FAEE9C0-3CD7-4D88-A8B1-B72116CDB3BB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(1).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F1688F7-9DD7-4CA8-BA60-519768AEFD2C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Martes 3 0de septiembre, 2025</a:t>
              </a:r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D88B902E-7990-4DA8-8553-A5711C8A1B2B}"/>
              </a:ext>
            </a:extLst>
          </p:cNvPr>
          <p:cNvGrpSpPr/>
          <p:nvPr/>
        </p:nvGrpSpPr>
        <p:grpSpPr>
          <a:xfrm>
            <a:off x="404812" y="1200638"/>
            <a:ext cx="5691189" cy="1034039"/>
            <a:chOff x="404812" y="2223566"/>
            <a:chExt cx="5211954" cy="1034039"/>
          </a:xfrm>
        </p:grpSpPr>
        <p:sp>
          <p:nvSpPr>
            <p:cNvPr id="21" name="Elipse 20">
              <a:extLst>
                <a:ext uri="{FF2B5EF4-FFF2-40B4-BE49-F238E27FC236}">
                  <a16:creationId xmlns:a16="http://schemas.microsoft.com/office/drawing/2014/main" id="{114CFFB2-17D3-4FDF-8213-64B36A48924D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c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38FEB33A-524B-46E3-A504-857D6C3BB178}"/>
                </a:ext>
              </a:extLst>
            </p:cNvPr>
            <p:cNvSpPr txBox="1"/>
            <p:nvPr/>
          </p:nvSpPr>
          <p:spPr>
            <a:xfrm>
              <a:off x="763503" y="2241942"/>
              <a:ext cx="48532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Para expresar el cambio de estado de algunos datos, se utiliza la gráfica lineal.</a:t>
              </a:r>
            </a:p>
          </p:txBody>
        </p:sp>
      </p:grpSp>
      <p:sp>
        <p:nvSpPr>
          <p:cNvPr id="37" name="CuadroTexto 36">
            <a:extLst>
              <a:ext uri="{FF2B5EF4-FFF2-40B4-BE49-F238E27FC236}">
                <a16:creationId xmlns:a16="http://schemas.microsoft.com/office/drawing/2014/main" id="{27A1611F-1FB2-4708-B805-1D26BA66909C}"/>
              </a:ext>
            </a:extLst>
          </p:cNvPr>
          <p:cNvSpPr txBox="1"/>
          <p:nvPr/>
        </p:nvSpPr>
        <p:spPr>
          <a:xfrm>
            <a:off x="7179962" y="4820332"/>
            <a:ext cx="523029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US" sz="1100" dirty="0">
                <a:latin typeface="Segoe Script" panose="030B0504020000000003" pitchFamily="66" charset="0"/>
              </a:rPr>
              <a:t> 7am  8am  9am 10am 11am 12m 1pm 2pm  3pm  4pm  </a:t>
            </a:r>
            <a:endParaRPr lang="es-NI" sz="1100" dirty="0">
              <a:latin typeface="Segoe Script" panose="030B0504020000000003" pitchFamily="66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2C843B19-1BF7-4AD7-8C47-FDE788BCA0B6}"/>
              </a:ext>
            </a:extLst>
          </p:cNvPr>
          <p:cNvSpPr txBox="1"/>
          <p:nvPr/>
        </p:nvSpPr>
        <p:spPr>
          <a:xfrm>
            <a:off x="6664748" y="2217279"/>
            <a:ext cx="689352" cy="27238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30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25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20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15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10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5</a:t>
            </a:r>
          </a:p>
          <a:p>
            <a:pPr algn="ctr">
              <a:spcAft>
                <a:spcPts val="900"/>
              </a:spcAft>
            </a:pPr>
            <a:r>
              <a:rPr lang="es-US" dirty="0">
                <a:latin typeface="Segoe Script" panose="030B0504020000000003" pitchFamily="66" charset="0"/>
              </a:rPr>
              <a:t>0</a:t>
            </a:r>
            <a:endParaRPr lang="es-NI" dirty="0">
              <a:latin typeface="Segoe Script" panose="030B0504020000000003" pitchFamily="66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D73AA061-EA68-486A-B237-917B972C8DE7}"/>
              </a:ext>
            </a:extLst>
          </p:cNvPr>
          <p:cNvCxnSpPr>
            <a:cxnSpLocks/>
          </p:cNvCxnSpPr>
          <p:nvPr/>
        </p:nvCxnSpPr>
        <p:spPr>
          <a:xfrm flipV="1">
            <a:off x="7386918" y="1560233"/>
            <a:ext cx="11430" cy="326771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8FA61B03-16CB-42AC-AAF4-449433A1E1C6}"/>
              </a:ext>
            </a:extLst>
          </p:cNvPr>
          <p:cNvCxnSpPr>
            <a:cxnSpLocks/>
          </p:cNvCxnSpPr>
          <p:nvPr/>
        </p:nvCxnSpPr>
        <p:spPr>
          <a:xfrm flipV="1">
            <a:off x="7386918" y="4798050"/>
            <a:ext cx="4634394" cy="479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upo 25">
            <a:extLst>
              <a:ext uri="{FF2B5EF4-FFF2-40B4-BE49-F238E27FC236}">
                <a16:creationId xmlns:a16="http://schemas.microsoft.com/office/drawing/2014/main" id="{B35EB09B-B23C-4EC0-9BE2-2241696A7B94}"/>
              </a:ext>
            </a:extLst>
          </p:cNvPr>
          <p:cNvGrpSpPr/>
          <p:nvPr/>
        </p:nvGrpSpPr>
        <p:grpSpPr>
          <a:xfrm>
            <a:off x="404812" y="2622706"/>
            <a:ext cx="5696905" cy="1323439"/>
            <a:chOff x="6405064" y="4533156"/>
            <a:chExt cx="5211268" cy="1323439"/>
          </a:xfrm>
        </p:grpSpPr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2DD74889-7C26-42BB-831E-DC82A3322BFB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s-MX" sz="2000" dirty="0">
                  <a:latin typeface="Segoe Script" panose="030B0504020000000003" pitchFamily="66" charset="0"/>
                </a:rPr>
                <a:t>) En la siguiente tabla se muestra la temperatura en japón durante el un día, construye la gráfica lineal correspondiente.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29B5B0B9-DD9B-488B-806E-3D35A7FCE28E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pic>
        <p:nvPicPr>
          <p:cNvPr id="33" name="Imagen 32">
            <a:extLst>
              <a:ext uri="{FF2B5EF4-FFF2-40B4-BE49-F238E27FC236}">
                <a16:creationId xmlns:a16="http://schemas.microsoft.com/office/drawing/2014/main" id="{CB2CFDAD-1747-404D-98BE-ECD3E36363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750" y="3910529"/>
            <a:ext cx="5391944" cy="824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06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BB7C8727-A804-458B-AFBA-2C461021921A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193680C-8FEE-45E4-B4FC-E5FBF02F8D6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FAEE9C0-3CD7-4D88-A8B1-B72116CDB3BB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(1).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F1688F7-9DD7-4CA8-BA60-519768AEFD2C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Martes 3 0de septiembre, 2025</a:t>
              </a:r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B35EB09B-B23C-4EC0-9BE2-2241696A7B94}"/>
              </a:ext>
            </a:extLst>
          </p:cNvPr>
          <p:cNvGrpSpPr/>
          <p:nvPr/>
        </p:nvGrpSpPr>
        <p:grpSpPr>
          <a:xfrm>
            <a:off x="404812" y="2622706"/>
            <a:ext cx="5696905" cy="1323439"/>
            <a:chOff x="6405064" y="4533156"/>
            <a:chExt cx="5211268" cy="1323439"/>
          </a:xfrm>
        </p:grpSpPr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2DD74889-7C26-42BB-831E-DC82A3322BFB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r>
                <a:rPr lang="es-MX" sz="2000" dirty="0">
                  <a:latin typeface="Segoe Script" panose="030B0504020000000003" pitchFamily="66" charset="0"/>
                </a:rPr>
                <a:t>) En la siguiente tabla se muestra la temperatura en japón durante un día, construye la gráfica lineal correspondiente.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29B5B0B9-DD9B-488B-806E-3D35A7FCE28E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pic>
        <p:nvPicPr>
          <p:cNvPr id="23" name="Imagen 22">
            <a:extLst>
              <a:ext uri="{FF2B5EF4-FFF2-40B4-BE49-F238E27FC236}">
                <a16:creationId xmlns:a16="http://schemas.microsoft.com/office/drawing/2014/main" id="{DCF035BC-0237-4E9D-AE48-871C890B4B6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282778" y="1389721"/>
            <a:ext cx="5717172" cy="41242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ECD48D2-B5CF-46D7-A972-EA08577D0D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750" y="3910529"/>
            <a:ext cx="5391944" cy="824782"/>
          </a:xfrm>
          <a:prstGeom prst="rect">
            <a:avLst/>
          </a:prstGeom>
        </p:spPr>
      </p:pic>
      <p:grpSp>
        <p:nvGrpSpPr>
          <p:cNvPr id="30" name="Grupo 29">
            <a:extLst>
              <a:ext uri="{FF2B5EF4-FFF2-40B4-BE49-F238E27FC236}">
                <a16:creationId xmlns:a16="http://schemas.microsoft.com/office/drawing/2014/main" id="{86190DD5-5634-4824-9943-59FECC0E4AFA}"/>
              </a:ext>
            </a:extLst>
          </p:cNvPr>
          <p:cNvGrpSpPr/>
          <p:nvPr/>
        </p:nvGrpSpPr>
        <p:grpSpPr>
          <a:xfrm>
            <a:off x="404812" y="1200638"/>
            <a:ext cx="5691189" cy="1034039"/>
            <a:chOff x="404812" y="2223566"/>
            <a:chExt cx="5211954" cy="1034039"/>
          </a:xfrm>
        </p:grpSpPr>
        <p:sp>
          <p:nvSpPr>
            <p:cNvPr id="31" name="Elipse 30">
              <a:extLst>
                <a:ext uri="{FF2B5EF4-FFF2-40B4-BE49-F238E27FC236}">
                  <a16:creationId xmlns:a16="http://schemas.microsoft.com/office/drawing/2014/main" id="{EA0C4639-73FA-4DB8-993A-7AA382E8BEFC}"/>
                </a:ext>
              </a:extLst>
            </p:cNvPr>
            <p:cNvSpPr/>
            <p:nvPr/>
          </p:nvSpPr>
          <p:spPr>
            <a:xfrm>
              <a:off x="404812" y="222356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c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33" name="CuadroTexto 32">
              <a:extLst>
                <a:ext uri="{FF2B5EF4-FFF2-40B4-BE49-F238E27FC236}">
                  <a16:creationId xmlns:a16="http://schemas.microsoft.com/office/drawing/2014/main" id="{F9A6F361-5ADD-4082-BC51-7EA68C0CDA1F}"/>
                </a:ext>
              </a:extLst>
            </p:cNvPr>
            <p:cNvSpPr txBox="1"/>
            <p:nvPr/>
          </p:nvSpPr>
          <p:spPr>
            <a:xfrm>
              <a:off x="763503" y="2241942"/>
              <a:ext cx="485326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Para expresar el cambio de estado de algunos datos, se utiliza la gráfica lineal.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6193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BB7C8727-A804-458B-AFBA-2C461021921A}"/>
              </a:ext>
            </a:extLst>
          </p:cNvPr>
          <p:cNvGrpSpPr/>
          <p:nvPr/>
        </p:nvGrpSpPr>
        <p:grpSpPr>
          <a:xfrm>
            <a:off x="404812" y="-34158"/>
            <a:ext cx="11671567" cy="1111376"/>
            <a:chOff x="404812" y="-34158"/>
            <a:chExt cx="11671567" cy="1111376"/>
          </a:xfrm>
        </p:grpSpPr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193680C-8FEE-45E4-B4FC-E5FBF02F8D60}"/>
                </a:ext>
              </a:extLst>
            </p:cNvPr>
            <p:cNvSpPr txBox="1"/>
            <p:nvPr/>
          </p:nvSpPr>
          <p:spPr>
            <a:xfrm>
              <a:off x="3636449" y="-34158"/>
              <a:ext cx="49191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US" sz="2000">
                  <a:latin typeface="Segoe Script" panose="030B0504020000000003" pitchFamily="66" charset="0"/>
                </a:rPr>
                <a:t>“Esfuérzate hoy, por un buen mañana”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FFAEE9C0-3CD7-4D88-A8B1-B72116CDB3BB}"/>
                </a:ext>
              </a:extLst>
            </p:cNvPr>
            <p:cNvSpPr txBox="1"/>
            <p:nvPr/>
          </p:nvSpPr>
          <p:spPr>
            <a:xfrm>
              <a:off x="404812" y="369332"/>
              <a:ext cx="79914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Matemática</a:t>
              </a:r>
            </a:p>
            <a:p>
              <a:pPr algn="just"/>
              <a:r>
                <a:rPr lang="es-US" sz="2000" dirty="0">
                  <a:latin typeface="Segoe Script" panose="030B0504020000000003" pitchFamily="66" charset="0"/>
                </a:rPr>
                <a:t>Contenido: gráfica lineal (1).</a:t>
              </a:r>
              <a:endParaRPr lang="es-MX" sz="2000" dirty="0">
                <a:latin typeface="Segoe Script" panose="030B0504020000000003" pitchFamily="66" charset="0"/>
              </a:endParaRP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F1688F7-9DD7-4CA8-BA60-519768AEFD2C}"/>
                </a:ext>
              </a:extLst>
            </p:cNvPr>
            <p:cNvSpPr txBox="1"/>
            <p:nvPr/>
          </p:nvSpPr>
          <p:spPr>
            <a:xfrm>
              <a:off x="7579981" y="369332"/>
              <a:ext cx="4496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Segoe Script" panose="030B0504020000000003" pitchFamily="66" charset="0"/>
                </a:rPr>
                <a:t>Martes 3 0de septiembre, 2025</a:t>
              </a:r>
            </a:p>
          </p:txBody>
        </p:sp>
      </p:grpSp>
      <p:grpSp>
        <p:nvGrpSpPr>
          <p:cNvPr id="26" name="Grupo 25">
            <a:extLst>
              <a:ext uri="{FF2B5EF4-FFF2-40B4-BE49-F238E27FC236}">
                <a16:creationId xmlns:a16="http://schemas.microsoft.com/office/drawing/2014/main" id="{B35EB09B-B23C-4EC0-9BE2-2241696A7B94}"/>
              </a:ext>
            </a:extLst>
          </p:cNvPr>
          <p:cNvGrpSpPr/>
          <p:nvPr/>
        </p:nvGrpSpPr>
        <p:grpSpPr>
          <a:xfrm>
            <a:off x="404812" y="1312066"/>
            <a:ext cx="5696905" cy="1323439"/>
            <a:chOff x="6405064" y="4533156"/>
            <a:chExt cx="5211268" cy="1323439"/>
          </a:xfrm>
        </p:grpSpPr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2DD74889-7C26-42BB-831E-DC82A3322BFB}"/>
                </a:ext>
              </a:extLst>
            </p:cNvPr>
            <p:cNvSpPr txBox="1"/>
            <p:nvPr/>
          </p:nvSpPr>
          <p:spPr>
            <a:xfrm>
              <a:off x="6815732" y="4533156"/>
              <a:ext cx="48006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II</a:t>
              </a:r>
              <a:r>
                <a:rPr lang="es-MX" sz="2000" dirty="0">
                  <a:latin typeface="Segoe Script" panose="030B0504020000000003" pitchFamily="66" charset="0"/>
                </a:rPr>
                <a:t>) Representa gráficamente los kilos de arroz cosechados cada mes del año pasado (imagina las cantidades y anótalas en una tabla).</a:t>
              </a:r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29B5B0B9-DD9B-488B-806E-3D35A7FCE28E}"/>
                </a:ext>
              </a:extLst>
            </p:cNvPr>
            <p:cNvSpPr/>
            <p:nvPr/>
          </p:nvSpPr>
          <p:spPr>
            <a:xfrm>
              <a:off x="6405064" y="4533156"/>
              <a:ext cx="338138" cy="34102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s-US" sz="2000" dirty="0">
                  <a:solidFill>
                    <a:schemeClr val="tx1"/>
                  </a:solidFill>
                  <a:latin typeface="Segoe Script" panose="030B0504020000000003" pitchFamily="66" charset="0"/>
                </a:rPr>
                <a:t>E</a:t>
              </a:r>
              <a:endParaRPr lang="es-NI" sz="2000" dirty="0">
                <a:latin typeface="Segoe Script" panose="030B0504020000000003" pitchFamily="66" charset="0"/>
              </a:endParaRPr>
            </a:p>
          </p:txBody>
        </p:sp>
      </p:grpSp>
      <p:pic>
        <p:nvPicPr>
          <p:cNvPr id="23" name="Imagen 22">
            <a:extLst>
              <a:ext uri="{FF2B5EF4-FFF2-40B4-BE49-F238E27FC236}">
                <a16:creationId xmlns:a16="http://schemas.microsoft.com/office/drawing/2014/main" id="{DCF035BC-0237-4E9D-AE48-871C890B4B6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282778" y="1389721"/>
            <a:ext cx="5717172" cy="41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0161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543</Words>
  <Application>Microsoft Office PowerPoint</Application>
  <PresentationFormat>Panorámica</PresentationFormat>
  <Paragraphs>95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Segoe Script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Osmar Arias</dc:creator>
  <cp:lastModifiedBy>Osmar Arias</cp:lastModifiedBy>
  <cp:revision>22</cp:revision>
  <dcterms:created xsi:type="dcterms:W3CDTF">2025-09-29T00:42:46Z</dcterms:created>
  <dcterms:modified xsi:type="dcterms:W3CDTF">2025-09-30T23:11:42Z</dcterms:modified>
</cp:coreProperties>
</file>