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9" r:id="rId3"/>
    <p:sldId id="260" r:id="rId4"/>
    <p:sldId id="262" r:id="rId5"/>
    <p:sldId id="263" r:id="rId6"/>
    <p:sldId id="264" r:id="rId7"/>
    <p:sldId id="265" r:id="rId8"/>
    <p:sldId id="266" r:id="rId9"/>
    <p:sldId id="267" r:id="rId10"/>
    <p:sldId id="268" r:id="rId11"/>
    <p:sldId id="269" r:id="rId12"/>
  </p:sldIdLst>
  <p:sldSz cx="12192000" cy="6858000"/>
  <p:notesSz cx="6858000" cy="9144000"/>
  <p:defaultTextStyle>
    <a:defPPr>
      <a:defRPr lang="es-N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503" autoAdjust="0"/>
    <p:restoredTop sz="94660"/>
  </p:normalViewPr>
  <p:slideViewPr>
    <p:cSldViewPr snapToGrid="0">
      <p:cViewPr varScale="1">
        <p:scale>
          <a:sx n="85" d="100"/>
          <a:sy n="85" d="100"/>
        </p:scale>
        <p:origin x="475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6423A50-4BA6-400B-9AD9-B4EC5F20640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NI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F0307EA5-739B-4370-98F0-1D3C0C4EA5B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NI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EC3794C-4501-4DD3-A038-6DC537A122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51315B-A851-4941-BD74-9AF0C9C7685D}" type="datetimeFigureOut">
              <a:rPr lang="es-NI" smtClean="0"/>
              <a:t>3/10/2025</a:t>
            </a:fld>
            <a:endParaRPr lang="es-NI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CFF9D7B-4023-4D46-8251-D5202628E8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NI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13BD213-C38C-4A2B-9C1D-32F152DA99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B363BE-48D4-4D60-9F58-74D471A7F659}" type="slidenum">
              <a:rPr lang="es-NI" smtClean="0"/>
              <a:t>‹Nº›</a:t>
            </a:fld>
            <a:endParaRPr lang="es-NI"/>
          </a:p>
        </p:txBody>
      </p:sp>
    </p:spTree>
    <p:extLst>
      <p:ext uri="{BB962C8B-B14F-4D97-AF65-F5344CB8AC3E}">
        <p14:creationId xmlns:p14="http://schemas.microsoft.com/office/powerpoint/2010/main" val="10677486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8BB910B-72D9-4C2D-8B95-D5129A2E80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NI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7F7371AF-A810-461D-893F-B10DA0D8661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NI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505DD7E-8E96-4B26-B77B-624B755861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51315B-A851-4941-BD74-9AF0C9C7685D}" type="datetimeFigureOut">
              <a:rPr lang="es-NI" smtClean="0"/>
              <a:t>3/10/2025</a:t>
            </a:fld>
            <a:endParaRPr lang="es-NI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DBEDE7B-69C4-4B17-9252-07B77F3630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NI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F7A44BB-8302-4DBB-9B47-720BF2CC65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B363BE-48D4-4D60-9F58-74D471A7F659}" type="slidenum">
              <a:rPr lang="es-NI" smtClean="0"/>
              <a:t>‹Nº›</a:t>
            </a:fld>
            <a:endParaRPr lang="es-NI"/>
          </a:p>
        </p:txBody>
      </p:sp>
    </p:spTree>
    <p:extLst>
      <p:ext uri="{BB962C8B-B14F-4D97-AF65-F5344CB8AC3E}">
        <p14:creationId xmlns:p14="http://schemas.microsoft.com/office/powerpoint/2010/main" val="29347282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402F9020-211B-456F-A3DA-1420BCC2107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NI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E8380EB1-AF12-49BE-A730-5DCBDD0525F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NI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9C6BFEB-2445-481C-8396-22F14BD871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51315B-A851-4941-BD74-9AF0C9C7685D}" type="datetimeFigureOut">
              <a:rPr lang="es-NI" smtClean="0"/>
              <a:t>3/10/2025</a:t>
            </a:fld>
            <a:endParaRPr lang="es-NI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6B20153-7C0B-4D51-A372-21E3A34ACC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NI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DDAE897-D88D-493D-86DC-B95A973904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B363BE-48D4-4D60-9F58-74D471A7F659}" type="slidenum">
              <a:rPr lang="es-NI" smtClean="0"/>
              <a:t>‹Nº›</a:t>
            </a:fld>
            <a:endParaRPr lang="es-NI"/>
          </a:p>
        </p:txBody>
      </p:sp>
    </p:spTree>
    <p:extLst>
      <p:ext uri="{BB962C8B-B14F-4D97-AF65-F5344CB8AC3E}">
        <p14:creationId xmlns:p14="http://schemas.microsoft.com/office/powerpoint/2010/main" val="42415443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01D17DC-5C03-41B7-A548-676F5F37FB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NI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9062DE0-7F49-4818-84FA-A5914A47E5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NI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2EF31FD-63A8-4D1D-AE95-5B9BD67FAF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51315B-A851-4941-BD74-9AF0C9C7685D}" type="datetimeFigureOut">
              <a:rPr lang="es-NI" smtClean="0"/>
              <a:t>3/10/2025</a:t>
            </a:fld>
            <a:endParaRPr lang="es-NI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5F8D23B-6895-49C8-A39B-EFA1844A09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NI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F7C21FC-7183-4699-9D50-B95662D597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B363BE-48D4-4D60-9F58-74D471A7F659}" type="slidenum">
              <a:rPr lang="es-NI" smtClean="0"/>
              <a:t>‹Nº›</a:t>
            </a:fld>
            <a:endParaRPr lang="es-NI"/>
          </a:p>
        </p:txBody>
      </p:sp>
    </p:spTree>
    <p:extLst>
      <p:ext uri="{BB962C8B-B14F-4D97-AF65-F5344CB8AC3E}">
        <p14:creationId xmlns:p14="http://schemas.microsoft.com/office/powerpoint/2010/main" val="5109660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EAA61AD-15C7-4544-9AFF-EE81997087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NI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08D83128-00AF-4734-997F-D0D958E29ED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2CE0BB9-1FD6-4029-8B9C-61A291026F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51315B-A851-4941-BD74-9AF0C9C7685D}" type="datetimeFigureOut">
              <a:rPr lang="es-NI" smtClean="0"/>
              <a:t>3/10/2025</a:t>
            </a:fld>
            <a:endParaRPr lang="es-NI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3E4CA9F3-88E9-4507-9279-C6CDD549AE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NI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6C415D7-6204-4CFB-9318-0B4DE52FE8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B363BE-48D4-4D60-9F58-74D471A7F659}" type="slidenum">
              <a:rPr lang="es-NI" smtClean="0"/>
              <a:t>‹Nº›</a:t>
            </a:fld>
            <a:endParaRPr lang="es-NI"/>
          </a:p>
        </p:txBody>
      </p:sp>
    </p:spTree>
    <p:extLst>
      <p:ext uri="{BB962C8B-B14F-4D97-AF65-F5344CB8AC3E}">
        <p14:creationId xmlns:p14="http://schemas.microsoft.com/office/powerpoint/2010/main" val="29421488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F935E8A-D244-4023-BE20-8889633116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NI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BB99BF5-ED8F-4262-A3FB-B514FF63F76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NI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943691C0-8027-439E-8CF7-083BA16C97E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NI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2993902C-2C13-4CC6-BF27-C467A59244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51315B-A851-4941-BD74-9AF0C9C7685D}" type="datetimeFigureOut">
              <a:rPr lang="es-NI" smtClean="0"/>
              <a:t>3/10/2025</a:t>
            </a:fld>
            <a:endParaRPr lang="es-NI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7FBCF62E-C203-4B30-A1A4-FB30CB03A8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NI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F157CB9A-6ECF-4F97-90DE-31CAE14C31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B363BE-48D4-4D60-9F58-74D471A7F659}" type="slidenum">
              <a:rPr lang="es-NI" smtClean="0"/>
              <a:t>‹Nº›</a:t>
            </a:fld>
            <a:endParaRPr lang="es-NI"/>
          </a:p>
        </p:txBody>
      </p:sp>
    </p:spTree>
    <p:extLst>
      <p:ext uri="{BB962C8B-B14F-4D97-AF65-F5344CB8AC3E}">
        <p14:creationId xmlns:p14="http://schemas.microsoft.com/office/powerpoint/2010/main" val="8722929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DBAA53C-D279-4DB6-B164-B04D0EB795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NI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8E81BCBA-70B4-483E-B4A1-0E9C2F8D9D6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E4E84C3A-E65B-4203-AAA7-ABD1530D48E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NI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CE9710C0-15BE-4A7E-BB5D-69C7E498359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9B198F2C-05BD-4E4D-BCD1-D4805AA5E82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NI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E42CB50C-A7A7-4EE1-9BE9-38A4B3B55F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51315B-A851-4941-BD74-9AF0C9C7685D}" type="datetimeFigureOut">
              <a:rPr lang="es-NI" smtClean="0"/>
              <a:t>3/10/2025</a:t>
            </a:fld>
            <a:endParaRPr lang="es-NI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6E9C075E-6436-4D79-8ABE-440B8FE7AE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NI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19AE95CD-AD30-4548-B418-8D045A78D3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B363BE-48D4-4D60-9F58-74D471A7F659}" type="slidenum">
              <a:rPr lang="es-NI" smtClean="0"/>
              <a:t>‹Nº›</a:t>
            </a:fld>
            <a:endParaRPr lang="es-NI"/>
          </a:p>
        </p:txBody>
      </p:sp>
    </p:spTree>
    <p:extLst>
      <p:ext uri="{BB962C8B-B14F-4D97-AF65-F5344CB8AC3E}">
        <p14:creationId xmlns:p14="http://schemas.microsoft.com/office/powerpoint/2010/main" val="2032878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172CE92-495B-4C31-9640-8470894587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NI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9705B3CB-78ED-4128-9682-108E8EF0AF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51315B-A851-4941-BD74-9AF0C9C7685D}" type="datetimeFigureOut">
              <a:rPr lang="es-NI" smtClean="0"/>
              <a:t>3/10/2025</a:t>
            </a:fld>
            <a:endParaRPr lang="es-NI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9A0FF77C-82CA-4893-8487-DC0F57F20C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NI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AC42BC3D-4838-4396-858D-3C64D4E698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B363BE-48D4-4D60-9F58-74D471A7F659}" type="slidenum">
              <a:rPr lang="es-NI" smtClean="0"/>
              <a:t>‹Nº›</a:t>
            </a:fld>
            <a:endParaRPr lang="es-NI"/>
          </a:p>
        </p:txBody>
      </p:sp>
    </p:spTree>
    <p:extLst>
      <p:ext uri="{BB962C8B-B14F-4D97-AF65-F5344CB8AC3E}">
        <p14:creationId xmlns:p14="http://schemas.microsoft.com/office/powerpoint/2010/main" val="18787297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9EE98765-27A4-4557-BC8D-02792C5DD0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51315B-A851-4941-BD74-9AF0C9C7685D}" type="datetimeFigureOut">
              <a:rPr lang="es-NI" smtClean="0"/>
              <a:t>3/10/2025</a:t>
            </a:fld>
            <a:endParaRPr lang="es-NI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2C536B61-E161-4AA0-B95B-B9CCD8B085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NI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FB7689E1-0A3C-49AE-92CC-25177EBBAB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B363BE-48D4-4D60-9F58-74D471A7F659}" type="slidenum">
              <a:rPr lang="es-NI" smtClean="0"/>
              <a:t>‹Nº›</a:t>
            </a:fld>
            <a:endParaRPr lang="es-NI"/>
          </a:p>
        </p:txBody>
      </p:sp>
    </p:spTree>
    <p:extLst>
      <p:ext uri="{BB962C8B-B14F-4D97-AF65-F5344CB8AC3E}">
        <p14:creationId xmlns:p14="http://schemas.microsoft.com/office/powerpoint/2010/main" val="17192563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75791E3-9ABC-4DC8-860E-C1E7BFAF91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NI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235FF83-96F5-47F0-A65D-082F02075A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NI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052A9760-E45B-4FF0-A18F-23DC100F9B2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4C67317F-22D4-45F2-8FC3-90D0002A6E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51315B-A851-4941-BD74-9AF0C9C7685D}" type="datetimeFigureOut">
              <a:rPr lang="es-NI" smtClean="0"/>
              <a:t>3/10/2025</a:t>
            </a:fld>
            <a:endParaRPr lang="es-NI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89157BE7-98DE-4A0B-9026-F72047D146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NI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EC5E0EE0-CDB8-44EF-A129-9B6DC47608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B363BE-48D4-4D60-9F58-74D471A7F659}" type="slidenum">
              <a:rPr lang="es-NI" smtClean="0"/>
              <a:t>‹Nº›</a:t>
            </a:fld>
            <a:endParaRPr lang="es-NI"/>
          </a:p>
        </p:txBody>
      </p:sp>
    </p:spTree>
    <p:extLst>
      <p:ext uri="{BB962C8B-B14F-4D97-AF65-F5344CB8AC3E}">
        <p14:creationId xmlns:p14="http://schemas.microsoft.com/office/powerpoint/2010/main" val="7049080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1ADD2EE-9DF7-418C-B5BF-AA043748CC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NI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9E83A1CE-9578-4F83-9D2B-92D99C4FE81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NI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C548E38C-CD7B-4256-9D5B-A2472B8AA6E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C64429C9-4129-4DB1-A685-0950F56622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51315B-A851-4941-BD74-9AF0C9C7685D}" type="datetimeFigureOut">
              <a:rPr lang="es-NI" smtClean="0"/>
              <a:t>3/10/2025</a:t>
            </a:fld>
            <a:endParaRPr lang="es-NI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8E5FF4E2-4D97-4A7C-B0A4-9F7747EA5B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NI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BC328D1F-5DCF-40FF-BD8C-4B0167B92A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B363BE-48D4-4D60-9F58-74D471A7F659}" type="slidenum">
              <a:rPr lang="es-NI" smtClean="0"/>
              <a:t>‹Nº›</a:t>
            </a:fld>
            <a:endParaRPr lang="es-NI"/>
          </a:p>
        </p:txBody>
      </p:sp>
    </p:spTree>
    <p:extLst>
      <p:ext uri="{BB962C8B-B14F-4D97-AF65-F5344CB8AC3E}">
        <p14:creationId xmlns:p14="http://schemas.microsoft.com/office/powerpoint/2010/main" val="16589281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6D61CF3D-BEFB-49F0-8BC8-4B2E5BFFAE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NI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09A83D4C-F194-45D1-8F28-77C3F7E9E0E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NI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C7725F0-1DAB-4475-9722-C4AD56ADB66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51315B-A851-4941-BD74-9AF0C9C7685D}" type="datetimeFigureOut">
              <a:rPr lang="es-NI" smtClean="0"/>
              <a:t>3/10/2025</a:t>
            </a:fld>
            <a:endParaRPr lang="es-NI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064B0F4-F770-4DAA-8BBE-35005B49F28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NI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7D32E29-969B-4A78-A584-4E29117686F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B363BE-48D4-4D60-9F58-74D471A7F659}" type="slidenum">
              <a:rPr lang="es-NI" smtClean="0"/>
              <a:t>‹Nº›</a:t>
            </a:fld>
            <a:endParaRPr lang="es-NI"/>
          </a:p>
        </p:txBody>
      </p:sp>
    </p:spTree>
    <p:extLst>
      <p:ext uri="{BB962C8B-B14F-4D97-AF65-F5344CB8AC3E}">
        <p14:creationId xmlns:p14="http://schemas.microsoft.com/office/powerpoint/2010/main" val="35505502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N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upo 13">
            <a:extLst>
              <a:ext uri="{FF2B5EF4-FFF2-40B4-BE49-F238E27FC236}">
                <a16:creationId xmlns:a16="http://schemas.microsoft.com/office/drawing/2014/main" id="{6F1B3BFE-EB20-4DBC-B59E-BEF472020D25}"/>
              </a:ext>
            </a:extLst>
          </p:cNvPr>
          <p:cNvGrpSpPr/>
          <p:nvPr/>
        </p:nvGrpSpPr>
        <p:grpSpPr>
          <a:xfrm>
            <a:off x="404812" y="-34158"/>
            <a:ext cx="11671567" cy="1111376"/>
            <a:chOff x="404812" y="-34158"/>
            <a:chExt cx="11671567" cy="1111376"/>
          </a:xfrm>
        </p:grpSpPr>
        <p:sp>
          <p:nvSpPr>
            <p:cNvPr id="4" name="CuadroTexto 3">
              <a:extLst>
                <a:ext uri="{FF2B5EF4-FFF2-40B4-BE49-F238E27FC236}">
                  <a16:creationId xmlns:a16="http://schemas.microsoft.com/office/drawing/2014/main" id="{89FA6A29-EBA5-4ED9-A745-10B8748F4DD4}"/>
                </a:ext>
              </a:extLst>
            </p:cNvPr>
            <p:cNvSpPr txBox="1"/>
            <p:nvPr/>
          </p:nvSpPr>
          <p:spPr>
            <a:xfrm>
              <a:off x="3636449" y="-34158"/>
              <a:ext cx="4919101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US" sz="2000" dirty="0">
                  <a:latin typeface="Segoe Script" panose="030B0504020000000003" pitchFamily="66" charset="0"/>
                </a:rPr>
                <a:t>“Esfuérzate hoy, por un buen mañana”</a:t>
              </a:r>
              <a:endParaRPr lang="es-NI" sz="2000" dirty="0">
                <a:latin typeface="Segoe Script" panose="030B0504020000000003" pitchFamily="66" charset="0"/>
              </a:endParaRPr>
            </a:p>
          </p:txBody>
        </p:sp>
        <p:sp>
          <p:nvSpPr>
            <p:cNvPr id="5" name="CuadroTexto 4">
              <a:extLst>
                <a:ext uri="{FF2B5EF4-FFF2-40B4-BE49-F238E27FC236}">
                  <a16:creationId xmlns:a16="http://schemas.microsoft.com/office/drawing/2014/main" id="{14F89813-F743-4DA8-AE65-359D2D6BB492}"/>
                </a:ext>
              </a:extLst>
            </p:cNvPr>
            <p:cNvSpPr txBox="1"/>
            <p:nvPr/>
          </p:nvSpPr>
          <p:spPr>
            <a:xfrm>
              <a:off x="404812" y="369332"/>
              <a:ext cx="7991475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/>
              <a:r>
                <a:rPr lang="es-US" sz="2000" dirty="0">
                  <a:latin typeface="Segoe Script" panose="030B0504020000000003" pitchFamily="66" charset="0"/>
                </a:rPr>
                <a:t>Matemática</a:t>
              </a:r>
            </a:p>
            <a:p>
              <a:pPr algn="just"/>
              <a:r>
                <a:rPr lang="es-US" sz="2000" dirty="0">
                  <a:latin typeface="Segoe Script" panose="030B0504020000000003" pitchFamily="66" charset="0"/>
                </a:rPr>
                <a:t>Contenido: </a:t>
              </a:r>
              <a:r>
                <a:rPr lang="es-MX" sz="2000" dirty="0">
                  <a:latin typeface="Segoe Script" panose="030B0504020000000003" pitchFamily="66" charset="0"/>
                </a:rPr>
                <a:t>Recordamos el gráfico de barras.</a:t>
              </a:r>
            </a:p>
          </p:txBody>
        </p:sp>
        <p:sp>
          <p:nvSpPr>
            <p:cNvPr id="7" name="CuadroTexto 6">
              <a:extLst>
                <a:ext uri="{FF2B5EF4-FFF2-40B4-BE49-F238E27FC236}">
                  <a16:creationId xmlns:a16="http://schemas.microsoft.com/office/drawing/2014/main" id="{A08217B2-714D-4E25-9D2A-89E2081207B7}"/>
                </a:ext>
              </a:extLst>
            </p:cNvPr>
            <p:cNvSpPr txBox="1"/>
            <p:nvPr/>
          </p:nvSpPr>
          <p:spPr>
            <a:xfrm>
              <a:off x="7579981" y="369332"/>
              <a:ext cx="4496398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/>
              <a:r>
                <a:rPr lang="es-MX" sz="2000" dirty="0">
                  <a:latin typeface="Segoe Script" panose="030B0504020000000003" pitchFamily="66" charset="0"/>
                </a:rPr>
                <a:t>Lunes 29 de septiembre, 2025</a:t>
              </a:r>
            </a:p>
          </p:txBody>
        </p:sp>
      </p:grpSp>
      <p:sp>
        <p:nvSpPr>
          <p:cNvPr id="15" name="CuadroTexto 14">
            <a:extLst>
              <a:ext uri="{FF2B5EF4-FFF2-40B4-BE49-F238E27FC236}">
                <a16:creationId xmlns:a16="http://schemas.microsoft.com/office/drawing/2014/main" id="{294663C6-037D-491D-A791-11F74D45090A}"/>
              </a:ext>
            </a:extLst>
          </p:cNvPr>
          <p:cNvSpPr txBox="1"/>
          <p:nvPr/>
        </p:nvSpPr>
        <p:spPr>
          <a:xfrm>
            <a:off x="742950" y="1183789"/>
            <a:ext cx="60960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sz="2000" dirty="0">
                <a:latin typeface="Segoe Script" panose="030B0504020000000003" pitchFamily="66" charset="0"/>
              </a:rPr>
              <a:t>En un centro de meteorología se lleva el control de la temperatura a como se indica en la tabla.</a:t>
            </a:r>
          </a:p>
        </p:txBody>
      </p:sp>
      <p:grpSp>
        <p:nvGrpSpPr>
          <p:cNvPr id="94" name="Grupo 93">
            <a:extLst>
              <a:ext uri="{FF2B5EF4-FFF2-40B4-BE49-F238E27FC236}">
                <a16:creationId xmlns:a16="http://schemas.microsoft.com/office/drawing/2014/main" id="{37F49A18-001A-41F3-8D72-288DF424FA41}"/>
              </a:ext>
            </a:extLst>
          </p:cNvPr>
          <p:cNvGrpSpPr/>
          <p:nvPr/>
        </p:nvGrpSpPr>
        <p:grpSpPr>
          <a:xfrm>
            <a:off x="7111304" y="1077218"/>
            <a:ext cx="4919101" cy="4419581"/>
            <a:chOff x="404812" y="2223566"/>
            <a:chExt cx="4504881" cy="4419581"/>
          </a:xfrm>
        </p:grpSpPr>
        <p:sp>
          <p:nvSpPr>
            <p:cNvPr id="96" name="Elipse 95">
              <a:extLst>
                <a:ext uri="{FF2B5EF4-FFF2-40B4-BE49-F238E27FC236}">
                  <a16:creationId xmlns:a16="http://schemas.microsoft.com/office/drawing/2014/main" id="{8EF79A99-30C3-41D3-B0A0-B73A42F7A22D}"/>
                </a:ext>
              </a:extLst>
            </p:cNvPr>
            <p:cNvSpPr/>
            <p:nvPr/>
          </p:nvSpPr>
          <p:spPr>
            <a:xfrm>
              <a:off x="404812" y="2223566"/>
              <a:ext cx="338138" cy="341024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s-US" sz="2000" dirty="0">
                  <a:solidFill>
                    <a:schemeClr val="tx1"/>
                  </a:solidFill>
                  <a:latin typeface="Segoe Script" panose="030B0504020000000003" pitchFamily="66" charset="0"/>
                </a:rPr>
                <a:t>P</a:t>
              </a:r>
              <a:endParaRPr lang="es-NI" sz="2000" dirty="0">
                <a:latin typeface="Segoe Script" panose="030B0504020000000003" pitchFamily="66" charset="0"/>
              </a:endParaRPr>
            </a:p>
          </p:txBody>
        </p:sp>
        <p:sp>
          <p:nvSpPr>
            <p:cNvPr id="97" name="CuadroTexto 96">
              <a:extLst>
                <a:ext uri="{FF2B5EF4-FFF2-40B4-BE49-F238E27FC236}">
                  <a16:creationId xmlns:a16="http://schemas.microsoft.com/office/drawing/2014/main" id="{39195C1E-BE07-4837-A2C8-DD5EA318D753}"/>
                </a:ext>
              </a:extLst>
            </p:cNvPr>
            <p:cNvSpPr txBox="1"/>
            <p:nvPr/>
          </p:nvSpPr>
          <p:spPr>
            <a:xfrm>
              <a:off x="763503" y="2241942"/>
              <a:ext cx="4146190" cy="440120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/>
              <a:r>
                <a:rPr lang="es-MX" sz="2000" dirty="0">
                  <a:latin typeface="Segoe Script" panose="030B0504020000000003" pitchFamily="66" charset="0"/>
                </a:rPr>
                <a:t>Responde: </a:t>
              </a:r>
            </a:p>
            <a:p>
              <a:pPr algn="just"/>
              <a:r>
                <a:rPr lang="es-MX" sz="2000" dirty="0">
                  <a:latin typeface="Segoe Script" panose="030B0504020000000003" pitchFamily="66" charset="0"/>
                </a:rPr>
                <a:t>1) ¿Qué pasa con la temperatura en cada hora?</a:t>
              </a:r>
            </a:p>
            <a:p>
              <a:pPr marL="457200" indent="-457200" algn="just">
                <a:buAutoNum type="arabicParenR"/>
              </a:pPr>
              <a:endParaRPr lang="es-MX" sz="2000" dirty="0">
                <a:latin typeface="Segoe Script" panose="030B0504020000000003" pitchFamily="66" charset="0"/>
              </a:endParaRPr>
            </a:p>
            <a:p>
              <a:pPr algn="just"/>
              <a:endParaRPr lang="es-MX" sz="2000" dirty="0">
                <a:latin typeface="Segoe Script" panose="030B0504020000000003" pitchFamily="66" charset="0"/>
              </a:endParaRPr>
            </a:p>
            <a:p>
              <a:pPr algn="just"/>
              <a:endParaRPr lang="es-MX" sz="2000" dirty="0">
                <a:latin typeface="Segoe Script" panose="030B0504020000000003" pitchFamily="66" charset="0"/>
              </a:endParaRPr>
            </a:p>
            <a:p>
              <a:pPr algn="just"/>
              <a:r>
                <a:rPr lang="es-MX" sz="2000" dirty="0">
                  <a:latin typeface="Segoe Script" panose="030B0504020000000003" pitchFamily="66" charset="0"/>
                </a:rPr>
                <a:t>2) ¿En qué ayuda la gráfica de barras en esta situación?</a:t>
              </a:r>
            </a:p>
            <a:p>
              <a:pPr marL="457200" indent="-457200" algn="just">
                <a:buAutoNum type="arabicParenR"/>
              </a:pPr>
              <a:endParaRPr lang="es-MX" sz="2000" dirty="0">
                <a:latin typeface="Segoe Script" panose="030B0504020000000003" pitchFamily="66" charset="0"/>
              </a:endParaRPr>
            </a:p>
            <a:p>
              <a:pPr marL="457200" indent="-457200" algn="just">
                <a:buAutoNum type="arabicParenR"/>
              </a:pPr>
              <a:endParaRPr lang="es-MX" sz="2000" dirty="0">
                <a:latin typeface="Segoe Script" panose="030B0504020000000003" pitchFamily="66" charset="0"/>
              </a:endParaRPr>
            </a:p>
            <a:p>
              <a:pPr marL="457200" indent="-457200" algn="just">
                <a:buAutoNum type="arabicParenR"/>
              </a:pPr>
              <a:endParaRPr lang="es-MX" sz="2000" dirty="0">
                <a:latin typeface="Segoe Script" panose="030B0504020000000003" pitchFamily="66" charset="0"/>
              </a:endParaRPr>
            </a:p>
            <a:p>
              <a:pPr algn="just"/>
              <a:r>
                <a:rPr lang="es-MX" sz="2000" dirty="0">
                  <a:latin typeface="Segoe Script" panose="030B0504020000000003" pitchFamily="66" charset="0"/>
                </a:rPr>
                <a:t>3) ¿En qué ayuda las gráfica de barra en cualquier otra situación?</a:t>
              </a:r>
            </a:p>
          </p:txBody>
        </p:sp>
      </p:grpSp>
      <p:pic>
        <p:nvPicPr>
          <p:cNvPr id="43" name="Imagen 42">
            <a:extLst>
              <a:ext uri="{FF2B5EF4-FFF2-40B4-BE49-F238E27FC236}">
                <a16:creationId xmlns:a16="http://schemas.microsoft.com/office/drawing/2014/main" id="{AD9E7E5D-857B-48D7-9AAD-9E64A3449453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116271" y="2080973"/>
            <a:ext cx="6914039" cy="777991"/>
          </a:xfrm>
          <a:prstGeom prst="rect">
            <a:avLst/>
          </a:prstGeom>
        </p:spPr>
      </p:pic>
      <p:pic>
        <p:nvPicPr>
          <p:cNvPr id="44" name="Imagen 43">
            <a:extLst>
              <a:ext uri="{FF2B5EF4-FFF2-40B4-BE49-F238E27FC236}">
                <a16:creationId xmlns:a16="http://schemas.microsoft.com/office/drawing/2014/main" id="{E1B0FC78-09F2-4304-9D9D-4A3C1C445DD6}"/>
              </a:ext>
            </a:extLst>
          </p:cNvPr>
          <p:cNvPicPr/>
          <p:nvPr/>
        </p:nvPicPr>
        <p:blipFill>
          <a:blip r:embed="rId3"/>
          <a:stretch>
            <a:fillRect/>
          </a:stretch>
        </p:blipFill>
        <p:spPr>
          <a:xfrm>
            <a:off x="161595" y="3618747"/>
            <a:ext cx="7095399" cy="1989624"/>
          </a:xfrm>
          <a:prstGeom prst="rect">
            <a:avLst/>
          </a:prstGeom>
        </p:spPr>
      </p:pic>
      <p:sp>
        <p:nvSpPr>
          <p:cNvPr id="49" name="CuadroTexto 48">
            <a:extLst>
              <a:ext uri="{FF2B5EF4-FFF2-40B4-BE49-F238E27FC236}">
                <a16:creationId xmlns:a16="http://schemas.microsoft.com/office/drawing/2014/main" id="{B292EDD3-41A9-4853-AC37-1F853A48CA6E}"/>
              </a:ext>
            </a:extLst>
          </p:cNvPr>
          <p:cNvSpPr txBox="1"/>
          <p:nvPr/>
        </p:nvSpPr>
        <p:spPr>
          <a:xfrm>
            <a:off x="7656989" y="2095256"/>
            <a:ext cx="434238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sz="2000" dirty="0">
                <a:solidFill>
                  <a:srgbClr val="FF0000"/>
                </a:solidFill>
                <a:latin typeface="Segoe Script" panose="030B0504020000000003" pitchFamily="66" charset="0"/>
              </a:rPr>
              <a:t>La temperatura cambia a cada hora.</a:t>
            </a:r>
          </a:p>
        </p:txBody>
      </p:sp>
      <p:sp>
        <p:nvSpPr>
          <p:cNvPr id="50" name="CuadroTexto 49">
            <a:extLst>
              <a:ext uri="{FF2B5EF4-FFF2-40B4-BE49-F238E27FC236}">
                <a16:creationId xmlns:a16="http://schemas.microsoft.com/office/drawing/2014/main" id="{87A3119B-12FB-4996-9761-8A66EADDFD46}"/>
              </a:ext>
            </a:extLst>
          </p:cNvPr>
          <p:cNvSpPr txBox="1"/>
          <p:nvPr/>
        </p:nvSpPr>
        <p:spPr>
          <a:xfrm>
            <a:off x="7656989" y="3680010"/>
            <a:ext cx="434238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sz="2000" dirty="0">
                <a:solidFill>
                  <a:srgbClr val="FF0000"/>
                </a:solidFill>
                <a:latin typeface="Segoe Script" panose="030B0504020000000003" pitchFamily="66" charset="0"/>
              </a:rPr>
              <a:t>En comparar las temperaturas de cada hora.</a:t>
            </a:r>
          </a:p>
        </p:txBody>
      </p:sp>
      <p:sp>
        <p:nvSpPr>
          <p:cNvPr id="51" name="CuadroTexto 50">
            <a:extLst>
              <a:ext uri="{FF2B5EF4-FFF2-40B4-BE49-F238E27FC236}">
                <a16:creationId xmlns:a16="http://schemas.microsoft.com/office/drawing/2014/main" id="{0A1DE7EB-00D4-48CF-901E-642D21341A77}"/>
              </a:ext>
            </a:extLst>
          </p:cNvPr>
          <p:cNvSpPr txBox="1"/>
          <p:nvPr/>
        </p:nvSpPr>
        <p:spPr>
          <a:xfrm>
            <a:off x="7656988" y="5408463"/>
            <a:ext cx="434238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sz="2000" dirty="0">
                <a:solidFill>
                  <a:srgbClr val="FF0000"/>
                </a:solidFill>
                <a:latin typeface="Segoe Script" panose="030B0504020000000003" pitchFamily="66" charset="0"/>
              </a:rPr>
              <a:t>En </a:t>
            </a:r>
            <a:r>
              <a:rPr lang="es-MX" sz="2000" u="sng" dirty="0">
                <a:solidFill>
                  <a:srgbClr val="FF0000"/>
                </a:solidFill>
                <a:latin typeface="Segoe Script" panose="030B0504020000000003" pitchFamily="66" charset="0"/>
              </a:rPr>
              <a:t>comparar</a:t>
            </a:r>
            <a:r>
              <a:rPr lang="es-MX" sz="2000" dirty="0">
                <a:solidFill>
                  <a:srgbClr val="FF0000"/>
                </a:solidFill>
                <a:latin typeface="Segoe Script" panose="030B0504020000000003" pitchFamily="66" charset="0"/>
              </a:rPr>
              <a:t> las dimensiones del mismo tipo de datos.</a:t>
            </a:r>
          </a:p>
        </p:txBody>
      </p:sp>
      <p:sp>
        <p:nvSpPr>
          <p:cNvPr id="53" name="CuadroTexto 52">
            <a:extLst>
              <a:ext uri="{FF2B5EF4-FFF2-40B4-BE49-F238E27FC236}">
                <a16:creationId xmlns:a16="http://schemas.microsoft.com/office/drawing/2014/main" id="{3841FE73-BC9A-4206-ACD1-B4949C959CEC}"/>
              </a:ext>
            </a:extLst>
          </p:cNvPr>
          <p:cNvSpPr txBox="1"/>
          <p:nvPr/>
        </p:nvSpPr>
        <p:spPr>
          <a:xfrm>
            <a:off x="742950" y="2880041"/>
            <a:ext cx="609600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s-MX" sz="2000" dirty="0">
                <a:latin typeface="Segoe Script" panose="030B0504020000000003" pitchFamily="66" charset="0"/>
              </a:rPr>
              <a:t>Posteriormente se representaron los datos en una gráfica de barras.</a:t>
            </a:r>
          </a:p>
        </p:txBody>
      </p:sp>
    </p:spTree>
    <p:extLst>
      <p:ext uri="{BB962C8B-B14F-4D97-AF65-F5344CB8AC3E}">
        <p14:creationId xmlns:p14="http://schemas.microsoft.com/office/powerpoint/2010/main" val="7348378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49" grpId="0"/>
      <p:bldP spid="50" grpId="0"/>
      <p:bldP spid="51" grpId="0"/>
      <p:bldP spid="53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upo 28">
            <a:extLst>
              <a:ext uri="{FF2B5EF4-FFF2-40B4-BE49-F238E27FC236}">
                <a16:creationId xmlns:a16="http://schemas.microsoft.com/office/drawing/2014/main" id="{CE804C1B-1107-4124-8A07-D4E6F7F4E155}"/>
              </a:ext>
            </a:extLst>
          </p:cNvPr>
          <p:cNvGrpSpPr/>
          <p:nvPr/>
        </p:nvGrpSpPr>
        <p:grpSpPr>
          <a:xfrm>
            <a:off x="6256972" y="1172847"/>
            <a:ext cx="5696905" cy="707886"/>
            <a:chOff x="6405064" y="4533156"/>
            <a:chExt cx="5211268" cy="707886"/>
          </a:xfrm>
        </p:grpSpPr>
        <p:sp>
          <p:nvSpPr>
            <p:cNvPr id="30" name="CuadroTexto 29">
              <a:extLst>
                <a:ext uri="{FF2B5EF4-FFF2-40B4-BE49-F238E27FC236}">
                  <a16:creationId xmlns:a16="http://schemas.microsoft.com/office/drawing/2014/main" id="{6747A477-B490-4484-BECE-39E11348AA80}"/>
                </a:ext>
              </a:extLst>
            </p:cNvPr>
            <p:cNvSpPr txBox="1"/>
            <p:nvPr/>
          </p:nvSpPr>
          <p:spPr>
            <a:xfrm>
              <a:off x="6815732" y="4533156"/>
              <a:ext cx="4800600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/>
              <a:r>
                <a:rPr lang="es-MX" sz="2000" dirty="0">
                  <a:latin typeface="Segoe Script" panose="030B0504020000000003" pitchFamily="66" charset="0"/>
                </a:rPr>
                <a:t>Observe la gráfica y contesto las preguntas.</a:t>
              </a:r>
            </a:p>
          </p:txBody>
        </p:sp>
        <p:sp>
          <p:nvSpPr>
            <p:cNvPr id="31" name="Elipse 30">
              <a:extLst>
                <a:ext uri="{FF2B5EF4-FFF2-40B4-BE49-F238E27FC236}">
                  <a16:creationId xmlns:a16="http://schemas.microsoft.com/office/drawing/2014/main" id="{5FAAD6BD-27E6-40A1-A371-4C46D82E71C1}"/>
                </a:ext>
              </a:extLst>
            </p:cNvPr>
            <p:cNvSpPr/>
            <p:nvPr/>
          </p:nvSpPr>
          <p:spPr>
            <a:xfrm>
              <a:off x="6405064" y="4533156"/>
              <a:ext cx="338138" cy="341024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s-US" sz="2000" dirty="0">
                  <a:solidFill>
                    <a:schemeClr val="tx1"/>
                  </a:solidFill>
                  <a:latin typeface="Segoe Script" panose="030B0504020000000003" pitchFamily="66" charset="0"/>
                </a:rPr>
                <a:t>E</a:t>
              </a:r>
              <a:endParaRPr lang="es-NI" sz="2000" dirty="0">
                <a:latin typeface="Segoe Script" panose="030B0504020000000003" pitchFamily="66" charset="0"/>
              </a:endParaRPr>
            </a:p>
          </p:txBody>
        </p:sp>
      </p:grpSp>
      <p:pic>
        <p:nvPicPr>
          <p:cNvPr id="32" name="Imagen 31">
            <a:extLst>
              <a:ext uri="{FF2B5EF4-FFF2-40B4-BE49-F238E27FC236}">
                <a16:creationId xmlns:a16="http://schemas.microsoft.com/office/drawing/2014/main" id="{7351E409-E3BE-4558-82B4-2A12EB301842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6389767" y="1944277"/>
            <a:ext cx="5527040" cy="2969446"/>
          </a:xfrm>
          <a:prstGeom prst="rect">
            <a:avLst/>
          </a:prstGeom>
        </p:spPr>
      </p:pic>
      <p:sp>
        <p:nvSpPr>
          <p:cNvPr id="33" name="CuadroTexto 32">
            <a:extLst>
              <a:ext uri="{FF2B5EF4-FFF2-40B4-BE49-F238E27FC236}">
                <a16:creationId xmlns:a16="http://schemas.microsoft.com/office/drawing/2014/main" id="{34CBFB3F-0F21-4969-BC88-CED3827C8049}"/>
              </a:ext>
            </a:extLst>
          </p:cNvPr>
          <p:cNvSpPr txBox="1"/>
          <p:nvPr/>
        </p:nvSpPr>
        <p:spPr>
          <a:xfrm>
            <a:off x="6597801" y="5025395"/>
            <a:ext cx="529951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sz="2000" dirty="0">
                <a:latin typeface="Segoe Script" panose="030B0504020000000003" pitchFamily="66" charset="0"/>
              </a:rPr>
              <a:t>a) ¿En qué mes hubo más ganancias?</a:t>
            </a:r>
          </a:p>
        </p:txBody>
      </p:sp>
      <p:sp>
        <p:nvSpPr>
          <p:cNvPr id="34" name="CuadroTexto 33">
            <a:extLst>
              <a:ext uri="{FF2B5EF4-FFF2-40B4-BE49-F238E27FC236}">
                <a16:creationId xmlns:a16="http://schemas.microsoft.com/office/drawing/2014/main" id="{E27C6BC7-2754-4DDA-8929-590CA22FC274}"/>
              </a:ext>
            </a:extLst>
          </p:cNvPr>
          <p:cNvSpPr txBox="1"/>
          <p:nvPr/>
        </p:nvSpPr>
        <p:spPr>
          <a:xfrm>
            <a:off x="275193" y="1343359"/>
            <a:ext cx="529951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sz="2000" dirty="0">
                <a:latin typeface="Segoe Script" panose="030B0504020000000003" pitchFamily="66" charset="0"/>
              </a:rPr>
              <a:t>b) ¿Cuántos c</a:t>
            </a:r>
            <a:r>
              <a:rPr lang="es-US" sz="2000" dirty="0" err="1">
                <a:latin typeface="Segoe Script" panose="030B0504020000000003" pitchFamily="66" charset="0"/>
              </a:rPr>
              <a:t>ó</a:t>
            </a:r>
            <a:r>
              <a:rPr lang="es-MX" sz="2000" dirty="0" err="1">
                <a:latin typeface="Segoe Script" panose="030B0504020000000003" pitchFamily="66" charset="0"/>
              </a:rPr>
              <a:t>rdobas</a:t>
            </a:r>
            <a:r>
              <a:rPr lang="es-MX" sz="2000" dirty="0">
                <a:latin typeface="Segoe Script" panose="030B0504020000000003" pitchFamily="66" charset="0"/>
              </a:rPr>
              <a:t> se ganaron en abril? </a:t>
            </a:r>
          </a:p>
        </p:txBody>
      </p:sp>
      <p:sp>
        <p:nvSpPr>
          <p:cNvPr id="18" name="CuadroTexto 17">
            <a:extLst>
              <a:ext uri="{FF2B5EF4-FFF2-40B4-BE49-F238E27FC236}">
                <a16:creationId xmlns:a16="http://schemas.microsoft.com/office/drawing/2014/main" id="{DEB1C06A-CF92-475B-B13F-E9CDC0ECCED4}"/>
              </a:ext>
            </a:extLst>
          </p:cNvPr>
          <p:cNvSpPr txBox="1"/>
          <p:nvPr/>
        </p:nvSpPr>
        <p:spPr>
          <a:xfrm>
            <a:off x="275193" y="2552399"/>
            <a:ext cx="529951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sz="2000" dirty="0">
                <a:latin typeface="Segoe Script" panose="030B0504020000000003" pitchFamily="66" charset="0"/>
              </a:rPr>
              <a:t>c) ¿En qué mes se ganaron 500 córdobas? </a:t>
            </a:r>
          </a:p>
        </p:txBody>
      </p:sp>
      <p:sp>
        <p:nvSpPr>
          <p:cNvPr id="19" name="CuadroTexto 18">
            <a:extLst>
              <a:ext uri="{FF2B5EF4-FFF2-40B4-BE49-F238E27FC236}">
                <a16:creationId xmlns:a16="http://schemas.microsoft.com/office/drawing/2014/main" id="{AFA91C64-2B75-452D-9328-7DEC11FC2D45}"/>
              </a:ext>
            </a:extLst>
          </p:cNvPr>
          <p:cNvSpPr txBox="1"/>
          <p:nvPr/>
        </p:nvSpPr>
        <p:spPr>
          <a:xfrm>
            <a:off x="275193" y="3761439"/>
            <a:ext cx="529951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sz="2000" dirty="0">
                <a:latin typeface="Segoe Script" panose="030B0504020000000003" pitchFamily="66" charset="0"/>
              </a:rPr>
              <a:t>d) ¿En qué periodo del año aumentaron las ganancias? </a:t>
            </a:r>
          </a:p>
        </p:txBody>
      </p:sp>
      <p:sp>
        <p:nvSpPr>
          <p:cNvPr id="20" name="CuadroTexto 19">
            <a:extLst>
              <a:ext uri="{FF2B5EF4-FFF2-40B4-BE49-F238E27FC236}">
                <a16:creationId xmlns:a16="http://schemas.microsoft.com/office/drawing/2014/main" id="{C1B24C04-37D9-469B-B218-17A15C8D94D1}"/>
              </a:ext>
            </a:extLst>
          </p:cNvPr>
          <p:cNvSpPr txBox="1"/>
          <p:nvPr/>
        </p:nvSpPr>
        <p:spPr>
          <a:xfrm>
            <a:off x="275193" y="4970479"/>
            <a:ext cx="529951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sz="2000" dirty="0">
                <a:latin typeface="Segoe Script" panose="030B0504020000000003" pitchFamily="66" charset="0"/>
              </a:rPr>
              <a:t>d) ¿Cuándo fue que no cambió las ganancias? </a:t>
            </a:r>
          </a:p>
        </p:txBody>
      </p:sp>
      <p:grpSp>
        <p:nvGrpSpPr>
          <p:cNvPr id="16" name="Grupo 15">
            <a:extLst>
              <a:ext uri="{FF2B5EF4-FFF2-40B4-BE49-F238E27FC236}">
                <a16:creationId xmlns:a16="http://schemas.microsoft.com/office/drawing/2014/main" id="{F8F52903-4D51-4566-A0A7-B080417288D8}"/>
              </a:ext>
            </a:extLst>
          </p:cNvPr>
          <p:cNvGrpSpPr/>
          <p:nvPr/>
        </p:nvGrpSpPr>
        <p:grpSpPr>
          <a:xfrm>
            <a:off x="404812" y="0"/>
            <a:ext cx="8150738" cy="1111376"/>
            <a:chOff x="404812" y="-34158"/>
            <a:chExt cx="8150738" cy="1111376"/>
          </a:xfrm>
        </p:grpSpPr>
        <p:sp>
          <p:nvSpPr>
            <p:cNvPr id="17" name="CuadroTexto 16">
              <a:extLst>
                <a:ext uri="{FF2B5EF4-FFF2-40B4-BE49-F238E27FC236}">
                  <a16:creationId xmlns:a16="http://schemas.microsoft.com/office/drawing/2014/main" id="{4750EACC-F244-4505-BF38-06501BB586E9}"/>
                </a:ext>
              </a:extLst>
            </p:cNvPr>
            <p:cNvSpPr txBox="1"/>
            <p:nvPr/>
          </p:nvSpPr>
          <p:spPr>
            <a:xfrm>
              <a:off x="3636449" y="-34158"/>
              <a:ext cx="4919101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US" sz="2000" dirty="0">
                  <a:latin typeface="Segoe Script" panose="030B0504020000000003" pitchFamily="66" charset="0"/>
                </a:rPr>
                <a:t>“Esfuérzate hoy, por un buen mañana”</a:t>
              </a:r>
              <a:endParaRPr lang="es-NI" sz="2000" dirty="0">
                <a:latin typeface="Segoe Script" panose="030B0504020000000003" pitchFamily="66" charset="0"/>
              </a:endParaRPr>
            </a:p>
          </p:txBody>
        </p:sp>
        <p:sp>
          <p:nvSpPr>
            <p:cNvPr id="21" name="CuadroTexto 20">
              <a:extLst>
                <a:ext uri="{FF2B5EF4-FFF2-40B4-BE49-F238E27FC236}">
                  <a16:creationId xmlns:a16="http://schemas.microsoft.com/office/drawing/2014/main" id="{79E3221E-CE29-4D71-B601-F2ADDDF700E7}"/>
                </a:ext>
              </a:extLst>
            </p:cNvPr>
            <p:cNvSpPr txBox="1"/>
            <p:nvPr/>
          </p:nvSpPr>
          <p:spPr>
            <a:xfrm>
              <a:off x="404812" y="369332"/>
              <a:ext cx="7991475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/>
              <a:r>
                <a:rPr lang="es-US" sz="2000" dirty="0">
                  <a:latin typeface="Segoe Script" panose="030B0504020000000003" pitchFamily="66" charset="0"/>
                </a:rPr>
                <a:t>Matemática</a:t>
              </a:r>
            </a:p>
            <a:p>
              <a:pPr algn="just"/>
              <a:r>
                <a:rPr lang="es-US" sz="2000" dirty="0">
                  <a:latin typeface="Segoe Script" panose="030B0504020000000003" pitchFamily="66" charset="0"/>
                </a:rPr>
                <a:t>Contenido: gráfica lineal (2).</a:t>
              </a:r>
              <a:endParaRPr lang="es-MX" sz="2000" dirty="0">
                <a:latin typeface="Segoe Script" panose="030B0504020000000003" pitchFamily="66" charset="0"/>
              </a:endParaRPr>
            </a:p>
          </p:txBody>
        </p:sp>
      </p:grpSp>
      <p:sp>
        <p:nvSpPr>
          <p:cNvPr id="15" name="CuadroTexto 14">
            <a:extLst>
              <a:ext uri="{FF2B5EF4-FFF2-40B4-BE49-F238E27FC236}">
                <a16:creationId xmlns:a16="http://schemas.microsoft.com/office/drawing/2014/main" id="{638959D0-0D83-45FE-A543-4CCA8E616FDC}"/>
              </a:ext>
            </a:extLst>
          </p:cNvPr>
          <p:cNvSpPr txBox="1"/>
          <p:nvPr/>
        </p:nvSpPr>
        <p:spPr>
          <a:xfrm>
            <a:off x="7579981" y="403490"/>
            <a:ext cx="449639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sz="2000" dirty="0">
                <a:latin typeface="Segoe Script" panose="030B0504020000000003" pitchFamily="66" charset="0"/>
              </a:rPr>
              <a:t>Jueves 02 de octubre, 2025</a:t>
            </a:r>
          </a:p>
        </p:txBody>
      </p:sp>
    </p:spTree>
    <p:extLst>
      <p:ext uri="{BB962C8B-B14F-4D97-AF65-F5344CB8AC3E}">
        <p14:creationId xmlns:p14="http://schemas.microsoft.com/office/powerpoint/2010/main" val="21411953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20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CuadroTexto 33">
            <a:extLst>
              <a:ext uri="{FF2B5EF4-FFF2-40B4-BE49-F238E27FC236}">
                <a16:creationId xmlns:a16="http://schemas.microsoft.com/office/drawing/2014/main" id="{E27C6BC7-2754-4DDA-8929-590CA22FC274}"/>
              </a:ext>
            </a:extLst>
          </p:cNvPr>
          <p:cNvSpPr txBox="1"/>
          <p:nvPr/>
        </p:nvSpPr>
        <p:spPr>
          <a:xfrm>
            <a:off x="275193" y="1343359"/>
            <a:ext cx="529951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sz="2000" dirty="0">
                <a:latin typeface="Segoe Script" panose="030B0504020000000003" pitchFamily="66" charset="0"/>
              </a:rPr>
              <a:t>b) ¿Cuántos c</a:t>
            </a:r>
            <a:r>
              <a:rPr lang="es-US" sz="2000" dirty="0" err="1">
                <a:latin typeface="Segoe Script" panose="030B0504020000000003" pitchFamily="66" charset="0"/>
              </a:rPr>
              <a:t>ó</a:t>
            </a:r>
            <a:r>
              <a:rPr lang="es-MX" sz="2000" dirty="0" err="1">
                <a:latin typeface="Segoe Script" panose="030B0504020000000003" pitchFamily="66" charset="0"/>
              </a:rPr>
              <a:t>rdobas</a:t>
            </a:r>
            <a:r>
              <a:rPr lang="es-MX" sz="2000" dirty="0">
                <a:latin typeface="Segoe Script" panose="030B0504020000000003" pitchFamily="66" charset="0"/>
              </a:rPr>
              <a:t> se ganaron en abril? </a:t>
            </a:r>
          </a:p>
        </p:txBody>
      </p:sp>
      <p:sp>
        <p:nvSpPr>
          <p:cNvPr id="18" name="CuadroTexto 17">
            <a:extLst>
              <a:ext uri="{FF2B5EF4-FFF2-40B4-BE49-F238E27FC236}">
                <a16:creationId xmlns:a16="http://schemas.microsoft.com/office/drawing/2014/main" id="{DEB1C06A-CF92-475B-B13F-E9CDC0ECCED4}"/>
              </a:ext>
            </a:extLst>
          </p:cNvPr>
          <p:cNvSpPr txBox="1"/>
          <p:nvPr/>
        </p:nvSpPr>
        <p:spPr>
          <a:xfrm>
            <a:off x="275193" y="2552399"/>
            <a:ext cx="529951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sz="2000" dirty="0">
                <a:latin typeface="Segoe Script" panose="030B0504020000000003" pitchFamily="66" charset="0"/>
              </a:rPr>
              <a:t>c) ¿En qué mes se ganaron 500 córdobas? </a:t>
            </a:r>
          </a:p>
        </p:txBody>
      </p:sp>
      <p:sp>
        <p:nvSpPr>
          <p:cNvPr id="19" name="CuadroTexto 18">
            <a:extLst>
              <a:ext uri="{FF2B5EF4-FFF2-40B4-BE49-F238E27FC236}">
                <a16:creationId xmlns:a16="http://schemas.microsoft.com/office/drawing/2014/main" id="{AFA91C64-2B75-452D-9328-7DEC11FC2D45}"/>
              </a:ext>
            </a:extLst>
          </p:cNvPr>
          <p:cNvSpPr txBox="1"/>
          <p:nvPr/>
        </p:nvSpPr>
        <p:spPr>
          <a:xfrm>
            <a:off x="275193" y="3761439"/>
            <a:ext cx="529951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sz="2000" dirty="0">
                <a:latin typeface="Segoe Script" panose="030B0504020000000003" pitchFamily="66" charset="0"/>
              </a:rPr>
              <a:t>d) ¿En qué periodo del año aumentaron las ganancias? </a:t>
            </a:r>
          </a:p>
        </p:txBody>
      </p:sp>
      <p:sp>
        <p:nvSpPr>
          <p:cNvPr id="20" name="CuadroTexto 19">
            <a:extLst>
              <a:ext uri="{FF2B5EF4-FFF2-40B4-BE49-F238E27FC236}">
                <a16:creationId xmlns:a16="http://schemas.microsoft.com/office/drawing/2014/main" id="{C1B24C04-37D9-469B-B218-17A15C8D94D1}"/>
              </a:ext>
            </a:extLst>
          </p:cNvPr>
          <p:cNvSpPr txBox="1"/>
          <p:nvPr/>
        </p:nvSpPr>
        <p:spPr>
          <a:xfrm>
            <a:off x="275193" y="4970479"/>
            <a:ext cx="529951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sz="2000" dirty="0">
                <a:latin typeface="Segoe Script" panose="030B0504020000000003" pitchFamily="66" charset="0"/>
              </a:rPr>
              <a:t>d) ¿Cuándo fue que no cambió las ganancias? </a:t>
            </a:r>
          </a:p>
        </p:txBody>
      </p:sp>
      <p:sp>
        <p:nvSpPr>
          <p:cNvPr id="16" name="CuadroTexto 15">
            <a:extLst>
              <a:ext uri="{FF2B5EF4-FFF2-40B4-BE49-F238E27FC236}">
                <a16:creationId xmlns:a16="http://schemas.microsoft.com/office/drawing/2014/main" id="{2BFC004D-ABDB-4DAB-BE6D-0DCC10241E37}"/>
              </a:ext>
            </a:extLst>
          </p:cNvPr>
          <p:cNvSpPr txBox="1"/>
          <p:nvPr/>
        </p:nvSpPr>
        <p:spPr>
          <a:xfrm>
            <a:off x="6617291" y="1343359"/>
            <a:ext cx="529951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sz="2000" dirty="0">
                <a:latin typeface="Segoe Script" panose="030B0504020000000003" pitchFamily="66" charset="0"/>
              </a:rPr>
              <a:t>d) ¿En qué periodo aumentaron más las ventas?</a:t>
            </a:r>
          </a:p>
        </p:txBody>
      </p:sp>
      <p:sp>
        <p:nvSpPr>
          <p:cNvPr id="17" name="CuadroTexto 16">
            <a:extLst>
              <a:ext uri="{FF2B5EF4-FFF2-40B4-BE49-F238E27FC236}">
                <a16:creationId xmlns:a16="http://schemas.microsoft.com/office/drawing/2014/main" id="{18292593-1ECB-4AA0-B866-2301BEC38460}"/>
              </a:ext>
            </a:extLst>
          </p:cNvPr>
          <p:cNvSpPr txBox="1"/>
          <p:nvPr/>
        </p:nvSpPr>
        <p:spPr>
          <a:xfrm>
            <a:off x="6617291" y="2625162"/>
            <a:ext cx="529951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sz="2000" dirty="0">
                <a:latin typeface="Segoe Script" panose="030B0504020000000003" pitchFamily="66" charset="0"/>
              </a:rPr>
              <a:t>d) ¿En qué periodo disminuyeron más las ventas?</a:t>
            </a:r>
          </a:p>
        </p:txBody>
      </p:sp>
      <p:grpSp>
        <p:nvGrpSpPr>
          <p:cNvPr id="14" name="Grupo 13">
            <a:extLst>
              <a:ext uri="{FF2B5EF4-FFF2-40B4-BE49-F238E27FC236}">
                <a16:creationId xmlns:a16="http://schemas.microsoft.com/office/drawing/2014/main" id="{2FF51D75-4D11-408A-9FBA-B6CEB26064CC}"/>
              </a:ext>
            </a:extLst>
          </p:cNvPr>
          <p:cNvGrpSpPr/>
          <p:nvPr/>
        </p:nvGrpSpPr>
        <p:grpSpPr>
          <a:xfrm>
            <a:off x="404812" y="0"/>
            <a:ext cx="8150738" cy="1111376"/>
            <a:chOff x="404812" y="-34158"/>
            <a:chExt cx="8150738" cy="1111376"/>
          </a:xfrm>
        </p:grpSpPr>
        <p:sp>
          <p:nvSpPr>
            <p:cNvPr id="21" name="CuadroTexto 20">
              <a:extLst>
                <a:ext uri="{FF2B5EF4-FFF2-40B4-BE49-F238E27FC236}">
                  <a16:creationId xmlns:a16="http://schemas.microsoft.com/office/drawing/2014/main" id="{7464FEEF-0BA3-4C0F-8EFA-5161A8C9A0B0}"/>
                </a:ext>
              </a:extLst>
            </p:cNvPr>
            <p:cNvSpPr txBox="1"/>
            <p:nvPr/>
          </p:nvSpPr>
          <p:spPr>
            <a:xfrm>
              <a:off x="3636449" y="-34158"/>
              <a:ext cx="4919101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US" sz="2000" dirty="0">
                  <a:latin typeface="Segoe Script" panose="030B0504020000000003" pitchFamily="66" charset="0"/>
                </a:rPr>
                <a:t>“Esfuérzate hoy, por un buen mañana”</a:t>
              </a:r>
              <a:endParaRPr lang="es-NI" sz="2000" dirty="0">
                <a:latin typeface="Segoe Script" panose="030B0504020000000003" pitchFamily="66" charset="0"/>
              </a:endParaRPr>
            </a:p>
          </p:txBody>
        </p:sp>
        <p:sp>
          <p:nvSpPr>
            <p:cNvPr id="22" name="CuadroTexto 21">
              <a:extLst>
                <a:ext uri="{FF2B5EF4-FFF2-40B4-BE49-F238E27FC236}">
                  <a16:creationId xmlns:a16="http://schemas.microsoft.com/office/drawing/2014/main" id="{8135D9BA-33F2-4F50-BA58-609D190C8F8A}"/>
                </a:ext>
              </a:extLst>
            </p:cNvPr>
            <p:cNvSpPr txBox="1"/>
            <p:nvPr/>
          </p:nvSpPr>
          <p:spPr>
            <a:xfrm>
              <a:off x="404812" y="369332"/>
              <a:ext cx="7991475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/>
              <a:r>
                <a:rPr lang="es-US" sz="2000" dirty="0">
                  <a:latin typeface="Segoe Script" panose="030B0504020000000003" pitchFamily="66" charset="0"/>
                </a:rPr>
                <a:t>Matemática</a:t>
              </a:r>
            </a:p>
            <a:p>
              <a:pPr algn="just"/>
              <a:r>
                <a:rPr lang="es-US" sz="2000" dirty="0">
                  <a:latin typeface="Segoe Script" panose="030B0504020000000003" pitchFamily="66" charset="0"/>
                </a:rPr>
                <a:t>Contenido: gráfica lineal (2).</a:t>
              </a:r>
              <a:endParaRPr lang="es-MX" sz="2000" dirty="0">
                <a:latin typeface="Segoe Script" panose="030B0504020000000003" pitchFamily="66" charset="0"/>
              </a:endParaRPr>
            </a:p>
          </p:txBody>
        </p:sp>
      </p:grpSp>
      <p:sp>
        <p:nvSpPr>
          <p:cNvPr id="12" name="CuadroTexto 11">
            <a:extLst>
              <a:ext uri="{FF2B5EF4-FFF2-40B4-BE49-F238E27FC236}">
                <a16:creationId xmlns:a16="http://schemas.microsoft.com/office/drawing/2014/main" id="{BF77D86B-AEC3-42A3-B6E7-CCFE43518E02}"/>
              </a:ext>
            </a:extLst>
          </p:cNvPr>
          <p:cNvSpPr txBox="1"/>
          <p:nvPr/>
        </p:nvSpPr>
        <p:spPr>
          <a:xfrm>
            <a:off x="7579981" y="403490"/>
            <a:ext cx="449639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sz="2000" dirty="0">
                <a:latin typeface="Segoe Script" panose="030B0504020000000003" pitchFamily="66" charset="0"/>
              </a:rPr>
              <a:t>Jueves 02 de octubre, 2025</a:t>
            </a:r>
          </a:p>
        </p:txBody>
      </p:sp>
    </p:spTree>
    <p:extLst>
      <p:ext uri="{BB962C8B-B14F-4D97-AF65-F5344CB8AC3E}">
        <p14:creationId xmlns:p14="http://schemas.microsoft.com/office/powerpoint/2010/main" val="29748511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upo 13">
            <a:extLst>
              <a:ext uri="{FF2B5EF4-FFF2-40B4-BE49-F238E27FC236}">
                <a16:creationId xmlns:a16="http://schemas.microsoft.com/office/drawing/2014/main" id="{6F1B3BFE-EB20-4DBC-B59E-BEF472020D25}"/>
              </a:ext>
            </a:extLst>
          </p:cNvPr>
          <p:cNvGrpSpPr/>
          <p:nvPr/>
        </p:nvGrpSpPr>
        <p:grpSpPr>
          <a:xfrm>
            <a:off x="404812" y="-34158"/>
            <a:ext cx="11671567" cy="1111376"/>
            <a:chOff x="404812" y="-34158"/>
            <a:chExt cx="11671567" cy="1111376"/>
          </a:xfrm>
        </p:grpSpPr>
        <p:sp>
          <p:nvSpPr>
            <p:cNvPr id="4" name="CuadroTexto 3">
              <a:extLst>
                <a:ext uri="{FF2B5EF4-FFF2-40B4-BE49-F238E27FC236}">
                  <a16:creationId xmlns:a16="http://schemas.microsoft.com/office/drawing/2014/main" id="{89FA6A29-EBA5-4ED9-A745-10B8748F4DD4}"/>
                </a:ext>
              </a:extLst>
            </p:cNvPr>
            <p:cNvSpPr txBox="1"/>
            <p:nvPr/>
          </p:nvSpPr>
          <p:spPr>
            <a:xfrm>
              <a:off x="3636449" y="-34158"/>
              <a:ext cx="4919101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US" sz="2000">
                  <a:latin typeface="Segoe Script" panose="030B0504020000000003" pitchFamily="66" charset="0"/>
                </a:rPr>
                <a:t>“Esfuérzate hoy, por un buen mañana”</a:t>
              </a:r>
              <a:endParaRPr lang="es-NI" sz="2000" dirty="0">
                <a:latin typeface="Segoe Script" panose="030B0504020000000003" pitchFamily="66" charset="0"/>
              </a:endParaRPr>
            </a:p>
          </p:txBody>
        </p:sp>
        <p:sp>
          <p:nvSpPr>
            <p:cNvPr id="5" name="CuadroTexto 4">
              <a:extLst>
                <a:ext uri="{FF2B5EF4-FFF2-40B4-BE49-F238E27FC236}">
                  <a16:creationId xmlns:a16="http://schemas.microsoft.com/office/drawing/2014/main" id="{14F89813-F743-4DA8-AE65-359D2D6BB492}"/>
                </a:ext>
              </a:extLst>
            </p:cNvPr>
            <p:cNvSpPr txBox="1"/>
            <p:nvPr/>
          </p:nvSpPr>
          <p:spPr>
            <a:xfrm>
              <a:off x="404812" y="369332"/>
              <a:ext cx="7991475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/>
              <a:r>
                <a:rPr lang="es-US" sz="2000" dirty="0">
                  <a:latin typeface="Segoe Script" panose="030B0504020000000003" pitchFamily="66" charset="0"/>
                </a:rPr>
                <a:t>Matemática</a:t>
              </a:r>
            </a:p>
            <a:p>
              <a:pPr algn="just"/>
              <a:r>
                <a:rPr lang="es-US" sz="2000" dirty="0">
                  <a:latin typeface="Segoe Script" panose="030B0504020000000003" pitchFamily="66" charset="0"/>
                </a:rPr>
                <a:t>Contenido: </a:t>
              </a:r>
              <a:r>
                <a:rPr lang="es-MX" sz="2000" dirty="0">
                  <a:latin typeface="Segoe Script" panose="030B0504020000000003" pitchFamily="66" charset="0"/>
                </a:rPr>
                <a:t>Recordamos el gráfico de barras.</a:t>
              </a:r>
            </a:p>
          </p:txBody>
        </p:sp>
        <p:sp>
          <p:nvSpPr>
            <p:cNvPr id="7" name="CuadroTexto 6">
              <a:extLst>
                <a:ext uri="{FF2B5EF4-FFF2-40B4-BE49-F238E27FC236}">
                  <a16:creationId xmlns:a16="http://schemas.microsoft.com/office/drawing/2014/main" id="{A08217B2-714D-4E25-9D2A-89E2081207B7}"/>
                </a:ext>
              </a:extLst>
            </p:cNvPr>
            <p:cNvSpPr txBox="1"/>
            <p:nvPr/>
          </p:nvSpPr>
          <p:spPr>
            <a:xfrm>
              <a:off x="7579981" y="369332"/>
              <a:ext cx="4496398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/>
              <a:r>
                <a:rPr lang="es-MX" sz="2000" dirty="0">
                  <a:latin typeface="Segoe Script" panose="030B0504020000000003" pitchFamily="66" charset="0"/>
                </a:rPr>
                <a:t>Lunes 29 de septiembre, 2025</a:t>
              </a:r>
            </a:p>
          </p:txBody>
        </p:sp>
      </p:grpSp>
      <p:grpSp>
        <p:nvGrpSpPr>
          <p:cNvPr id="16" name="Grupo 15">
            <a:extLst>
              <a:ext uri="{FF2B5EF4-FFF2-40B4-BE49-F238E27FC236}">
                <a16:creationId xmlns:a16="http://schemas.microsoft.com/office/drawing/2014/main" id="{8629AE57-AF0C-4489-89EC-DAEAAFAAFF19}"/>
              </a:ext>
            </a:extLst>
          </p:cNvPr>
          <p:cNvGrpSpPr/>
          <p:nvPr/>
        </p:nvGrpSpPr>
        <p:grpSpPr>
          <a:xfrm>
            <a:off x="399094" y="1264246"/>
            <a:ext cx="5696905" cy="1015663"/>
            <a:chOff x="6405064" y="4533156"/>
            <a:chExt cx="5211268" cy="1015663"/>
          </a:xfrm>
        </p:grpSpPr>
        <p:sp>
          <p:nvSpPr>
            <p:cNvPr id="17" name="CuadroTexto 16">
              <a:extLst>
                <a:ext uri="{FF2B5EF4-FFF2-40B4-BE49-F238E27FC236}">
                  <a16:creationId xmlns:a16="http://schemas.microsoft.com/office/drawing/2014/main" id="{83BA53FC-C1C6-4122-AF96-4D9FF890F4DC}"/>
                </a:ext>
              </a:extLst>
            </p:cNvPr>
            <p:cNvSpPr txBox="1"/>
            <p:nvPr/>
          </p:nvSpPr>
          <p:spPr>
            <a:xfrm>
              <a:off x="6815732" y="4533156"/>
              <a:ext cx="4800600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/>
              <a:r>
                <a:rPr lang="es-MX" sz="2000" dirty="0">
                  <a:latin typeface="Segoe Script" panose="030B0504020000000003" pitchFamily="66" charset="0"/>
                </a:rPr>
                <a:t>Construyo la gráfica de barras correspondiente a los siguientes datos.</a:t>
              </a:r>
            </a:p>
          </p:txBody>
        </p:sp>
        <p:sp>
          <p:nvSpPr>
            <p:cNvPr id="18" name="Elipse 17">
              <a:extLst>
                <a:ext uri="{FF2B5EF4-FFF2-40B4-BE49-F238E27FC236}">
                  <a16:creationId xmlns:a16="http://schemas.microsoft.com/office/drawing/2014/main" id="{ECE55FC7-AB15-4011-8DAB-8C28463D1C17}"/>
                </a:ext>
              </a:extLst>
            </p:cNvPr>
            <p:cNvSpPr/>
            <p:nvPr/>
          </p:nvSpPr>
          <p:spPr>
            <a:xfrm>
              <a:off x="6405064" y="4533156"/>
              <a:ext cx="338138" cy="341024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s-US" sz="2000" dirty="0">
                  <a:solidFill>
                    <a:schemeClr val="tx1"/>
                  </a:solidFill>
                  <a:latin typeface="Segoe Script" panose="030B0504020000000003" pitchFamily="66" charset="0"/>
                </a:rPr>
                <a:t>E</a:t>
              </a:r>
              <a:endParaRPr lang="es-NI" sz="2000" dirty="0">
                <a:latin typeface="Segoe Script" panose="030B0504020000000003" pitchFamily="66" charset="0"/>
              </a:endParaRPr>
            </a:p>
          </p:txBody>
        </p:sp>
      </p:grpSp>
      <p:graphicFrame>
        <p:nvGraphicFramePr>
          <p:cNvPr id="2" name="Tabla 1">
            <a:extLst>
              <a:ext uri="{FF2B5EF4-FFF2-40B4-BE49-F238E27FC236}">
                <a16:creationId xmlns:a16="http://schemas.microsoft.com/office/drawing/2014/main" id="{17E6EF5B-2DE8-4865-93E5-B476CA70C89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93556573"/>
              </p:ext>
            </p:extLst>
          </p:nvPr>
        </p:nvGraphicFramePr>
        <p:xfrm>
          <a:off x="848032" y="3323909"/>
          <a:ext cx="4415117" cy="127647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261462">
                  <a:extLst>
                    <a:ext uri="{9D8B030D-6E8A-4147-A177-3AD203B41FA5}">
                      <a16:colId xmlns:a16="http://schemas.microsoft.com/office/drawing/2014/main" val="2271380659"/>
                    </a:ext>
                  </a:extLst>
                </a:gridCol>
                <a:gridCol w="630731">
                  <a:extLst>
                    <a:ext uri="{9D8B030D-6E8A-4147-A177-3AD203B41FA5}">
                      <a16:colId xmlns:a16="http://schemas.microsoft.com/office/drawing/2014/main" val="2094656300"/>
                    </a:ext>
                  </a:extLst>
                </a:gridCol>
                <a:gridCol w="630731">
                  <a:extLst>
                    <a:ext uri="{9D8B030D-6E8A-4147-A177-3AD203B41FA5}">
                      <a16:colId xmlns:a16="http://schemas.microsoft.com/office/drawing/2014/main" val="4108592557"/>
                    </a:ext>
                  </a:extLst>
                </a:gridCol>
                <a:gridCol w="630731">
                  <a:extLst>
                    <a:ext uri="{9D8B030D-6E8A-4147-A177-3AD203B41FA5}">
                      <a16:colId xmlns:a16="http://schemas.microsoft.com/office/drawing/2014/main" val="486243915"/>
                    </a:ext>
                  </a:extLst>
                </a:gridCol>
                <a:gridCol w="630731">
                  <a:extLst>
                    <a:ext uri="{9D8B030D-6E8A-4147-A177-3AD203B41FA5}">
                      <a16:colId xmlns:a16="http://schemas.microsoft.com/office/drawing/2014/main" val="2047584335"/>
                    </a:ext>
                  </a:extLst>
                </a:gridCol>
                <a:gridCol w="630731">
                  <a:extLst>
                    <a:ext uri="{9D8B030D-6E8A-4147-A177-3AD203B41FA5}">
                      <a16:colId xmlns:a16="http://schemas.microsoft.com/office/drawing/2014/main" val="2537496559"/>
                    </a:ext>
                  </a:extLst>
                </a:gridCol>
              </a:tblGrid>
              <a:tr h="63823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es-NI" sz="1800" dirty="0">
                          <a:solidFill>
                            <a:schemeClr val="tx1"/>
                          </a:solidFill>
                          <a:effectLst/>
                          <a:latin typeface="Segoe Script" panose="030B0504020000000003" pitchFamily="66" charset="0"/>
                        </a:rPr>
                        <a:t>Día</a:t>
                      </a:r>
                      <a:endParaRPr lang="es-NI" sz="1600" dirty="0">
                        <a:solidFill>
                          <a:schemeClr val="tx1"/>
                        </a:solidFill>
                        <a:effectLst/>
                        <a:latin typeface="Segoe Script" panose="030B0504020000000003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es-NI" sz="1800" dirty="0">
                          <a:solidFill>
                            <a:schemeClr val="tx1"/>
                          </a:solidFill>
                          <a:effectLst/>
                          <a:latin typeface="Segoe Script" panose="030B0504020000000003" pitchFamily="66" charset="0"/>
                        </a:rPr>
                        <a:t>lun</a:t>
                      </a:r>
                      <a:endParaRPr lang="es-NI" sz="1600" dirty="0">
                        <a:solidFill>
                          <a:schemeClr val="tx1"/>
                        </a:solidFill>
                        <a:effectLst/>
                        <a:latin typeface="Segoe Script" panose="030B0504020000000003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es-NI" sz="1800" dirty="0">
                          <a:solidFill>
                            <a:schemeClr val="tx1"/>
                          </a:solidFill>
                          <a:effectLst/>
                          <a:latin typeface="Segoe Script" panose="030B0504020000000003" pitchFamily="66" charset="0"/>
                        </a:rPr>
                        <a:t>Ma</a:t>
                      </a:r>
                      <a:endParaRPr lang="es-NI" sz="1600" dirty="0">
                        <a:solidFill>
                          <a:schemeClr val="tx1"/>
                        </a:solidFill>
                        <a:effectLst/>
                        <a:latin typeface="Segoe Script" panose="030B0504020000000003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es-NI" sz="1800">
                          <a:solidFill>
                            <a:schemeClr val="tx1"/>
                          </a:solidFill>
                          <a:effectLst/>
                          <a:latin typeface="Segoe Script" panose="030B0504020000000003" pitchFamily="66" charset="0"/>
                        </a:rPr>
                        <a:t>Mi</a:t>
                      </a:r>
                      <a:endParaRPr lang="es-NI" sz="1600">
                        <a:solidFill>
                          <a:schemeClr val="tx1"/>
                        </a:solidFill>
                        <a:effectLst/>
                        <a:latin typeface="Segoe Script" panose="030B0504020000000003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es-NI" sz="1800" dirty="0">
                          <a:solidFill>
                            <a:schemeClr val="tx1"/>
                          </a:solidFill>
                          <a:effectLst/>
                          <a:latin typeface="Segoe Script" panose="030B0504020000000003" pitchFamily="66" charset="0"/>
                        </a:rPr>
                        <a:t>Jue</a:t>
                      </a:r>
                      <a:endParaRPr lang="es-NI" sz="1600" dirty="0">
                        <a:solidFill>
                          <a:schemeClr val="tx1"/>
                        </a:solidFill>
                        <a:effectLst/>
                        <a:latin typeface="Segoe Script" panose="030B0504020000000003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es-NI" sz="1800" dirty="0">
                          <a:solidFill>
                            <a:schemeClr val="tx1"/>
                          </a:solidFill>
                          <a:effectLst/>
                          <a:latin typeface="Segoe Script" panose="030B0504020000000003" pitchFamily="66" charset="0"/>
                        </a:rPr>
                        <a:t>Vie</a:t>
                      </a:r>
                      <a:endParaRPr lang="es-NI" sz="1600" dirty="0">
                        <a:solidFill>
                          <a:schemeClr val="tx1"/>
                        </a:solidFill>
                        <a:effectLst/>
                        <a:latin typeface="Segoe Script" panose="030B0504020000000003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11121369"/>
                  </a:ext>
                </a:extLst>
              </a:tr>
              <a:tr h="63823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es-NI" sz="1800">
                          <a:solidFill>
                            <a:schemeClr val="tx1"/>
                          </a:solidFill>
                          <a:effectLst/>
                          <a:latin typeface="Segoe Script" panose="030B0504020000000003" pitchFamily="66" charset="0"/>
                        </a:rPr>
                        <a:t>Autos</a:t>
                      </a:r>
                      <a:endParaRPr lang="es-NI" sz="1600">
                        <a:solidFill>
                          <a:schemeClr val="tx1"/>
                        </a:solidFill>
                        <a:effectLst/>
                        <a:latin typeface="Segoe Script" panose="030B0504020000000003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es-NI" sz="1800" dirty="0">
                          <a:solidFill>
                            <a:schemeClr val="tx1"/>
                          </a:solidFill>
                          <a:effectLst/>
                          <a:latin typeface="Segoe Script" panose="030B0504020000000003" pitchFamily="66" charset="0"/>
                        </a:rPr>
                        <a:t>5</a:t>
                      </a:r>
                      <a:endParaRPr lang="es-NI" sz="1600" dirty="0">
                        <a:solidFill>
                          <a:schemeClr val="tx1"/>
                        </a:solidFill>
                        <a:effectLst/>
                        <a:latin typeface="Segoe Script" panose="030B0504020000000003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es-NI" sz="1800" dirty="0">
                          <a:solidFill>
                            <a:schemeClr val="tx1"/>
                          </a:solidFill>
                          <a:effectLst/>
                          <a:latin typeface="Segoe Script" panose="030B0504020000000003" pitchFamily="66" charset="0"/>
                        </a:rPr>
                        <a:t>7</a:t>
                      </a:r>
                      <a:endParaRPr lang="es-NI" sz="1600" dirty="0">
                        <a:solidFill>
                          <a:schemeClr val="tx1"/>
                        </a:solidFill>
                        <a:effectLst/>
                        <a:latin typeface="Segoe Script" panose="030B0504020000000003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es-NI" sz="1800" dirty="0">
                          <a:solidFill>
                            <a:schemeClr val="tx1"/>
                          </a:solidFill>
                          <a:effectLst/>
                          <a:latin typeface="Segoe Script" panose="030B0504020000000003" pitchFamily="66" charset="0"/>
                        </a:rPr>
                        <a:t>2</a:t>
                      </a:r>
                      <a:endParaRPr lang="es-NI" sz="1600" dirty="0">
                        <a:solidFill>
                          <a:schemeClr val="tx1"/>
                        </a:solidFill>
                        <a:effectLst/>
                        <a:latin typeface="Segoe Script" panose="030B0504020000000003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es-NI" sz="1800" dirty="0">
                          <a:solidFill>
                            <a:schemeClr val="tx1"/>
                          </a:solidFill>
                          <a:effectLst/>
                          <a:latin typeface="Segoe Script" panose="030B0504020000000003" pitchFamily="66" charset="0"/>
                        </a:rPr>
                        <a:t>8</a:t>
                      </a:r>
                      <a:endParaRPr lang="es-NI" sz="1600" dirty="0">
                        <a:solidFill>
                          <a:schemeClr val="tx1"/>
                        </a:solidFill>
                        <a:effectLst/>
                        <a:latin typeface="Segoe Script" panose="030B0504020000000003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es-NI" sz="1800" dirty="0">
                          <a:solidFill>
                            <a:schemeClr val="tx1"/>
                          </a:solidFill>
                          <a:effectLst/>
                          <a:latin typeface="Segoe Script" panose="030B0504020000000003" pitchFamily="66" charset="0"/>
                        </a:rPr>
                        <a:t>1</a:t>
                      </a:r>
                      <a:endParaRPr lang="es-NI" sz="1600" dirty="0">
                        <a:solidFill>
                          <a:schemeClr val="tx1"/>
                        </a:solidFill>
                        <a:effectLst/>
                        <a:latin typeface="Segoe Script" panose="030B0504020000000003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25954590"/>
                  </a:ext>
                </a:extLst>
              </a:tr>
            </a:tbl>
          </a:graphicData>
        </a:graphic>
      </p:graphicFrame>
      <p:sp>
        <p:nvSpPr>
          <p:cNvPr id="20" name="CuadroTexto 19">
            <a:extLst>
              <a:ext uri="{FF2B5EF4-FFF2-40B4-BE49-F238E27FC236}">
                <a16:creationId xmlns:a16="http://schemas.microsoft.com/office/drawing/2014/main" id="{A7F5D161-3824-4CA4-AB0D-61055CE7F42C}"/>
              </a:ext>
            </a:extLst>
          </p:cNvPr>
          <p:cNvSpPr txBox="1"/>
          <p:nvPr/>
        </p:nvSpPr>
        <p:spPr>
          <a:xfrm>
            <a:off x="768743" y="2308246"/>
            <a:ext cx="4796118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 algn="just">
              <a:buAutoNum type="alphaLcParenR"/>
            </a:pPr>
            <a:r>
              <a:rPr lang="es-MX" sz="2000" dirty="0">
                <a:latin typeface="Segoe Script" panose="030B0504020000000003" pitchFamily="66" charset="0"/>
              </a:rPr>
              <a:t>En un </a:t>
            </a:r>
            <a:r>
              <a:rPr lang="es-MX" sz="2000" dirty="0" err="1">
                <a:latin typeface="Segoe Script" panose="030B0504020000000003" pitchFamily="66" charset="0"/>
              </a:rPr>
              <a:t>autolote</a:t>
            </a:r>
            <a:r>
              <a:rPr lang="es-MX" sz="2000" dirty="0">
                <a:latin typeface="Segoe Script" panose="030B0504020000000003" pitchFamily="66" charset="0"/>
              </a:rPr>
              <a:t> se registraron los autos vendidos durante una semana de trabajo:</a:t>
            </a:r>
          </a:p>
        </p:txBody>
      </p:sp>
      <p:grpSp>
        <p:nvGrpSpPr>
          <p:cNvPr id="12" name="Grupo 11">
            <a:extLst>
              <a:ext uri="{FF2B5EF4-FFF2-40B4-BE49-F238E27FC236}">
                <a16:creationId xmlns:a16="http://schemas.microsoft.com/office/drawing/2014/main" id="{67D03A92-E270-44BE-A8D8-904397855B48}"/>
              </a:ext>
            </a:extLst>
          </p:cNvPr>
          <p:cNvGrpSpPr/>
          <p:nvPr/>
        </p:nvGrpSpPr>
        <p:grpSpPr>
          <a:xfrm>
            <a:off x="5868274" y="2279909"/>
            <a:ext cx="6208105" cy="3313845"/>
            <a:chOff x="5868274" y="2279909"/>
            <a:chExt cx="6208105" cy="3313845"/>
          </a:xfrm>
        </p:grpSpPr>
        <p:pic>
          <p:nvPicPr>
            <p:cNvPr id="25" name="Imagen 24">
              <a:extLst>
                <a:ext uri="{FF2B5EF4-FFF2-40B4-BE49-F238E27FC236}">
                  <a16:creationId xmlns:a16="http://schemas.microsoft.com/office/drawing/2014/main" id="{33BBD7BD-060A-42E4-814D-64FD89488023}"/>
                </a:ext>
              </a:extLst>
            </p:cNvPr>
            <p:cNvPicPr/>
            <p:nvPr/>
          </p:nvPicPr>
          <p:blipFill>
            <a:blip r:embed="rId2"/>
            <a:stretch>
              <a:fillRect/>
            </a:stretch>
          </p:blipFill>
          <p:spPr>
            <a:xfrm>
              <a:off x="5868274" y="2279909"/>
              <a:ext cx="6208105" cy="3313845"/>
            </a:xfrm>
            <a:prstGeom prst="rect">
              <a:avLst/>
            </a:prstGeom>
          </p:spPr>
        </p:pic>
        <p:cxnSp>
          <p:nvCxnSpPr>
            <p:cNvPr id="11" name="Conector recto 10">
              <a:extLst>
                <a:ext uri="{FF2B5EF4-FFF2-40B4-BE49-F238E27FC236}">
                  <a16:creationId xmlns:a16="http://schemas.microsoft.com/office/drawing/2014/main" id="{54A61F87-C4A7-4ED6-B5F5-F698F83F6817}"/>
                </a:ext>
              </a:extLst>
            </p:cNvPr>
            <p:cNvCxnSpPr/>
            <p:nvPr/>
          </p:nvCxnSpPr>
          <p:spPr>
            <a:xfrm>
              <a:off x="6251510" y="2308246"/>
              <a:ext cx="0" cy="301953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1969460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upo 13">
            <a:extLst>
              <a:ext uri="{FF2B5EF4-FFF2-40B4-BE49-F238E27FC236}">
                <a16:creationId xmlns:a16="http://schemas.microsoft.com/office/drawing/2014/main" id="{6F1B3BFE-EB20-4DBC-B59E-BEF472020D25}"/>
              </a:ext>
            </a:extLst>
          </p:cNvPr>
          <p:cNvGrpSpPr/>
          <p:nvPr/>
        </p:nvGrpSpPr>
        <p:grpSpPr>
          <a:xfrm>
            <a:off x="404812" y="-34158"/>
            <a:ext cx="11671567" cy="1111376"/>
            <a:chOff x="404812" y="-34158"/>
            <a:chExt cx="11671567" cy="1111376"/>
          </a:xfrm>
        </p:grpSpPr>
        <p:sp>
          <p:nvSpPr>
            <p:cNvPr id="4" name="CuadroTexto 3">
              <a:extLst>
                <a:ext uri="{FF2B5EF4-FFF2-40B4-BE49-F238E27FC236}">
                  <a16:creationId xmlns:a16="http://schemas.microsoft.com/office/drawing/2014/main" id="{89FA6A29-EBA5-4ED9-A745-10B8748F4DD4}"/>
                </a:ext>
              </a:extLst>
            </p:cNvPr>
            <p:cNvSpPr txBox="1"/>
            <p:nvPr/>
          </p:nvSpPr>
          <p:spPr>
            <a:xfrm>
              <a:off x="3636449" y="-34158"/>
              <a:ext cx="4919101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US" sz="2000">
                  <a:latin typeface="Segoe Script" panose="030B0504020000000003" pitchFamily="66" charset="0"/>
                </a:rPr>
                <a:t>“Esfuérzate hoy, por un buen mañana”</a:t>
              </a:r>
              <a:endParaRPr lang="es-NI" sz="2000" dirty="0">
                <a:latin typeface="Segoe Script" panose="030B0504020000000003" pitchFamily="66" charset="0"/>
              </a:endParaRPr>
            </a:p>
          </p:txBody>
        </p:sp>
        <p:sp>
          <p:nvSpPr>
            <p:cNvPr id="5" name="CuadroTexto 4">
              <a:extLst>
                <a:ext uri="{FF2B5EF4-FFF2-40B4-BE49-F238E27FC236}">
                  <a16:creationId xmlns:a16="http://schemas.microsoft.com/office/drawing/2014/main" id="{14F89813-F743-4DA8-AE65-359D2D6BB492}"/>
                </a:ext>
              </a:extLst>
            </p:cNvPr>
            <p:cNvSpPr txBox="1"/>
            <p:nvPr/>
          </p:nvSpPr>
          <p:spPr>
            <a:xfrm>
              <a:off x="404812" y="369332"/>
              <a:ext cx="7991475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/>
              <a:r>
                <a:rPr lang="es-US" sz="2000" dirty="0">
                  <a:latin typeface="Segoe Script" panose="030B0504020000000003" pitchFamily="66" charset="0"/>
                </a:rPr>
                <a:t>Matemática</a:t>
              </a:r>
            </a:p>
            <a:p>
              <a:pPr algn="just"/>
              <a:r>
                <a:rPr lang="es-US" sz="2000" dirty="0">
                  <a:latin typeface="Segoe Script" panose="030B0504020000000003" pitchFamily="66" charset="0"/>
                </a:rPr>
                <a:t>Contenido: </a:t>
              </a:r>
              <a:r>
                <a:rPr lang="es-MX" sz="2000" dirty="0">
                  <a:latin typeface="Segoe Script" panose="030B0504020000000003" pitchFamily="66" charset="0"/>
                </a:rPr>
                <a:t>Recordamos el gráfico de barras.</a:t>
              </a:r>
            </a:p>
          </p:txBody>
        </p:sp>
        <p:sp>
          <p:nvSpPr>
            <p:cNvPr id="7" name="CuadroTexto 6">
              <a:extLst>
                <a:ext uri="{FF2B5EF4-FFF2-40B4-BE49-F238E27FC236}">
                  <a16:creationId xmlns:a16="http://schemas.microsoft.com/office/drawing/2014/main" id="{A08217B2-714D-4E25-9D2A-89E2081207B7}"/>
                </a:ext>
              </a:extLst>
            </p:cNvPr>
            <p:cNvSpPr txBox="1"/>
            <p:nvPr/>
          </p:nvSpPr>
          <p:spPr>
            <a:xfrm>
              <a:off x="7579981" y="369332"/>
              <a:ext cx="4496398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/>
              <a:r>
                <a:rPr lang="es-MX" sz="2000" dirty="0">
                  <a:latin typeface="Segoe Script" panose="030B0504020000000003" pitchFamily="66" charset="0"/>
                </a:rPr>
                <a:t>Lunes 29 de septiembre, 2025</a:t>
              </a:r>
            </a:p>
          </p:txBody>
        </p:sp>
      </p:grpSp>
      <p:grpSp>
        <p:nvGrpSpPr>
          <p:cNvPr id="16" name="Grupo 15">
            <a:extLst>
              <a:ext uri="{FF2B5EF4-FFF2-40B4-BE49-F238E27FC236}">
                <a16:creationId xmlns:a16="http://schemas.microsoft.com/office/drawing/2014/main" id="{8629AE57-AF0C-4489-89EC-DAEAAFAAFF19}"/>
              </a:ext>
            </a:extLst>
          </p:cNvPr>
          <p:cNvGrpSpPr/>
          <p:nvPr/>
        </p:nvGrpSpPr>
        <p:grpSpPr>
          <a:xfrm>
            <a:off x="399094" y="1264246"/>
            <a:ext cx="5696905" cy="1015663"/>
            <a:chOff x="6405064" y="4533156"/>
            <a:chExt cx="5211268" cy="1015663"/>
          </a:xfrm>
        </p:grpSpPr>
        <p:sp>
          <p:nvSpPr>
            <p:cNvPr id="17" name="CuadroTexto 16">
              <a:extLst>
                <a:ext uri="{FF2B5EF4-FFF2-40B4-BE49-F238E27FC236}">
                  <a16:creationId xmlns:a16="http://schemas.microsoft.com/office/drawing/2014/main" id="{83BA53FC-C1C6-4122-AF96-4D9FF890F4DC}"/>
                </a:ext>
              </a:extLst>
            </p:cNvPr>
            <p:cNvSpPr txBox="1"/>
            <p:nvPr/>
          </p:nvSpPr>
          <p:spPr>
            <a:xfrm>
              <a:off x="6815732" y="4533156"/>
              <a:ext cx="4800600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/>
              <a:r>
                <a:rPr lang="es-MX" sz="2000" dirty="0">
                  <a:latin typeface="Segoe Script" panose="030B0504020000000003" pitchFamily="66" charset="0"/>
                </a:rPr>
                <a:t>Construyo la gráfica de barras correspondiente a los siguientes datos.</a:t>
              </a:r>
            </a:p>
          </p:txBody>
        </p:sp>
        <p:sp>
          <p:nvSpPr>
            <p:cNvPr id="18" name="Elipse 17">
              <a:extLst>
                <a:ext uri="{FF2B5EF4-FFF2-40B4-BE49-F238E27FC236}">
                  <a16:creationId xmlns:a16="http://schemas.microsoft.com/office/drawing/2014/main" id="{ECE55FC7-AB15-4011-8DAB-8C28463D1C17}"/>
                </a:ext>
              </a:extLst>
            </p:cNvPr>
            <p:cNvSpPr/>
            <p:nvPr/>
          </p:nvSpPr>
          <p:spPr>
            <a:xfrm>
              <a:off x="6405064" y="4533156"/>
              <a:ext cx="338138" cy="341024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s-US" sz="2000" dirty="0">
                  <a:solidFill>
                    <a:schemeClr val="tx1"/>
                  </a:solidFill>
                  <a:latin typeface="Segoe Script" panose="030B0504020000000003" pitchFamily="66" charset="0"/>
                </a:rPr>
                <a:t>E</a:t>
              </a:r>
              <a:endParaRPr lang="es-NI" sz="2000" dirty="0">
                <a:latin typeface="Segoe Script" panose="030B0504020000000003" pitchFamily="66" charset="0"/>
              </a:endParaRPr>
            </a:p>
          </p:txBody>
        </p:sp>
      </p:grpSp>
      <p:graphicFrame>
        <p:nvGraphicFramePr>
          <p:cNvPr id="2" name="Tabla 1">
            <a:extLst>
              <a:ext uri="{FF2B5EF4-FFF2-40B4-BE49-F238E27FC236}">
                <a16:creationId xmlns:a16="http://schemas.microsoft.com/office/drawing/2014/main" id="{17E6EF5B-2DE8-4865-93E5-B476CA70C89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89939027"/>
              </p:ext>
            </p:extLst>
          </p:nvPr>
        </p:nvGraphicFramePr>
        <p:xfrm>
          <a:off x="510540" y="3586241"/>
          <a:ext cx="10487332" cy="127647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800532">
                  <a:extLst>
                    <a:ext uri="{9D8B030D-6E8A-4147-A177-3AD203B41FA5}">
                      <a16:colId xmlns:a16="http://schemas.microsoft.com/office/drawing/2014/main" val="2271380659"/>
                    </a:ext>
                  </a:extLst>
                </a:gridCol>
                <a:gridCol w="1737360">
                  <a:extLst>
                    <a:ext uri="{9D8B030D-6E8A-4147-A177-3AD203B41FA5}">
                      <a16:colId xmlns:a16="http://schemas.microsoft.com/office/drawing/2014/main" val="2094656300"/>
                    </a:ext>
                  </a:extLst>
                </a:gridCol>
                <a:gridCol w="1737360">
                  <a:extLst>
                    <a:ext uri="{9D8B030D-6E8A-4147-A177-3AD203B41FA5}">
                      <a16:colId xmlns:a16="http://schemas.microsoft.com/office/drawing/2014/main" val="4108592557"/>
                    </a:ext>
                  </a:extLst>
                </a:gridCol>
                <a:gridCol w="1737360">
                  <a:extLst>
                    <a:ext uri="{9D8B030D-6E8A-4147-A177-3AD203B41FA5}">
                      <a16:colId xmlns:a16="http://schemas.microsoft.com/office/drawing/2014/main" val="486243915"/>
                    </a:ext>
                  </a:extLst>
                </a:gridCol>
                <a:gridCol w="1737360">
                  <a:extLst>
                    <a:ext uri="{9D8B030D-6E8A-4147-A177-3AD203B41FA5}">
                      <a16:colId xmlns:a16="http://schemas.microsoft.com/office/drawing/2014/main" val="2047584335"/>
                    </a:ext>
                  </a:extLst>
                </a:gridCol>
                <a:gridCol w="1737360">
                  <a:extLst>
                    <a:ext uri="{9D8B030D-6E8A-4147-A177-3AD203B41FA5}">
                      <a16:colId xmlns:a16="http://schemas.microsoft.com/office/drawing/2014/main" val="2537496559"/>
                    </a:ext>
                  </a:extLst>
                </a:gridCol>
              </a:tblGrid>
              <a:tr h="63823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es-US" sz="2000" b="0" dirty="0">
                          <a:solidFill>
                            <a:schemeClr val="tx1"/>
                          </a:solidFill>
                          <a:effectLst/>
                          <a:latin typeface="Segoe Script" panose="030B0504020000000003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Compañero</a:t>
                      </a:r>
                      <a:endParaRPr lang="es-NI" sz="2000" b="0" dirty="0">
                        <a:solidFill>
                          <a:schemeClr val="tx1"/>
                        </a:solidFill>
                        <a:effectLst/>
                        <a:latin typeface="Segoe Script" panose="030B0504020000000003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endParaRPr lang="es-NI" sz="2000" b="0" dirty="0">
                        <a:solidFill>
                          <a:schemeClr val="tx1"/>
                        </a:solidFill>
                        <a:effectLst/>
                        <a:latin typeface="Segoe Script" panose="030B0504020000000003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endParaRPr lang="es-NI" sz="2000" b="0" dirty="0">
                        <a:solidFill>
                          <a:schemeClr val="tx1"/>
                        </a:solidFill>
                        <a:effectLst/>
                        <a:latin typeface="Segoe Script" panose="030B0504020000000003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endParaRPr lang="es-NI" sz="2000" b="0" dirty="0">
                        <a:solidFill>
                          <a:schemeClr val="tx1"/>
                        </a:solidFill>
                        <a:effectLst/>
                        <a:latin typeface="Segoe Script" panose="030B0504020000000003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endParaRPr lang="es-NI" sz="2000" b="0" dirty="0">
                        <a:solidFill>
                          <a:schemeClr val="tx1"/>
                        </a:solidFill>
                        <a:effectLst/>
                        <a:latin typeface="Segoe Script" panose="030B0504020000000003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endParaRPr lang="es-NI" sz="2000" b="0" dirty="0">
                        <a:solidFill>
                          <a:schemeClr val="tx1"/>
                        </a:solidFill>
                        <a:effectLst/>
                        <a:latin typeface="Segoe Script" panose="030B0504020000000003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11121369"/>
                  </a:ext>
                </a:extLst>
              </a:tr>
              <a:tr h="63823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es-US" sz="2000" b="0" dirty="0">
                          <a:solidFill>
                            <a:schemeClr val="tx1"/>
                          </a:solidFill>
                          <a:effectLst/>
                          <a:latin typeface="Segoe Script" panose="030B0504020000000003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</a:t>
                      </a:r>
                      <a:r>
                        <a:rPr lang="es-NI" sz="2000" b="0" dirty="0" err="1">
                          <a:solidFill>
                            <a:schemeClr val="tx1"/>
                          </a:solidFill>
                          <a:effectLst/>
                          <a:latin typeface="Segoe Script" panose="030B0504020000000003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antidad</a:t>
                      </a:r>
                      <a:endParaRPr lang="es-NI" sz="2000" b="0" dirty="0">
                        <a:solidFill>
                          <a:schemeClr val="tx1"/>
                        </a:solidFill>
                        <a:effectLst/>
                        <a:latin typeface="Segoe Script" panose="030B0504020000000003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endParaRPr lang="es-NI" sz="2000" b="0" dirty="0">
                        <a:solidFill>
                          <a:schemeClr val="tx1"/>
                        </a:solidFill>
                        <a:effectLst/>
                        <a:latin typeface="Segoe Script" panose="030B0504020000000003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endParaRPr lang="es-NI" sz="2000" b="0" dirty="0">
                        <a:solidFill>
                          <a:schemeClr val="tx1"/>
                        </a:solidFill>
                        <a:effectLst/>
                        <a:latin typeface="Segoe Script" panose="030B0504020000000003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endParaRPr lang="es-NI" sz="2000" b="0" dirty="0">
                        <a:solidFill>
                          <a:schemeClr val="tx1"/>
                        </a:solidFill>
                        <a:effectLst/>
                        <a:latin typeface="Segoe Script" panose="030B0504020000000003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endParaRPr lang="es-NI" sz="2000" b="0" dirty="0">
                        <a:solidFill>
                          <a:schemeClr val="tx1"/>
                        </a:solidFill>
                        <a:effectLst/>
                        <a:latin typeface="Segoe Script" panose="030B0504020000000003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endParaRPr lang="es-NI" sz="2000" b="0" dirty="0">
                        <a:solidFill>
                          <a:schemeClr val="tx1"/>
                        </a:solidFill>
                        <a:effectLst/>
                        <a:latin typeface="Segoe Script" panose="030B0504020000000003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25954590"/>
                  </a:ext>
                </a:extLst>
              </a:tr>
            </a:tbl>
          </a:graphicData>
        </a:graphic>
      </p:graphicFrame>
      <p:sp>
        <p:nvSpPr>
          <p:cNvPr id="20" name="CuadroTexto 19">
            <a:extLst>
              <a:ext uri="{FF2B5EF4-FFF2-40B4-BE49-F238E27FC236}">
                <a16:creationId xmlns:a16="http://schemas.microsoft.com/office/drawing/2014/main" id="{A7F5D161-3824-4CA4-AB0D-61055CE7F42C}"/>
              </a:ext>
            </a:extLst>
          </p:cNvPr>
          <p:cNvSpPr txBox="1"/>
          <p:nvPr/>
        </p:nvSpPr>
        <p:spPr>
          <a:xfrm>
            <a:off x="768742" y="2308246"/>
            <a:ext cx="9746857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s-MX" sz="2000" dirty="0">
                <a:latin typeface="Segoe Script" panose="030B0504020000000003" pitchFamily="66" charset="0"/>
              </a:rPr>
              <a:t>b) Le pregúntale a 5 de tus compañeros(as) la cantidad de sus dulces favoritos que cree capaz de comer en un día. Los resultados escríbelos en la tabla y construye la gráfica de barras.</a:t>
            </a:r>
          </a:p>
        </p:txBody>
      </p:sp>
    </p:spTree>
    <p:extLst>
      <p:ext uri="{BB962C8B-B14F-4D97-AF65-F5344CB8AC3E}">
        <p14:creationId xmlns:p14="http://schemas.microsoft.com/office/powerpoint/2010/main" val="42694585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upo 42">
            <a:extLst>
              <a:ext uri="{FF2B5EF4-FFF2-40B4-BE49-F238E27FC236}">
                <a16:creationId xmlns:a16="http://schemas.microsoft.com/office/drawing/2014/main" id="{A03AF4E0-1F45-4FF4-8F99-A0AED2A07B30}"/>
              </a:ext>
            </a:extLst>
          </p:cNvPr>
          <p:cNvGrpSpPr/>
          <p:nvPr/>
        </p:nvGrpSpPr>
        <p:grpSpPr>
          <a:xfrm>
            <a:off x="7398348" y="1854572"/>
            <a:ext cx="4793652" cy="2952476"/>
            <a:chOff x="7386918" y="3185371"/>
            <a:chExt cx="3424750" cy="1569243"/>
          </a:xfrm>
        </p:grpSpPr>
        <p:grpSp>
          <p:nvGrpSpPr>
            <p:cNvPr id="40" name="Grupo 39">
              <a:extLst>
                <a:ext uri="{FF2B5EF4-FFF2-40B4-BE49-F238E27FC236}">
                  <a16:creationId xmlns:a16="http://schemas.microsoft.com/office/drawing/2014/main" id="{70B759D9-A63C-46EA-80D7-7C894D8EB2B2}"/>
                </a:ext>
              </a:extLst>
            </p:cNvPr>
            <p:cNvGrpSpPr/>
            <p:nvPr/>
          </p:nvGrpSpPr>
          <p:grpSpPr>
            <a:xfrm>
              <a:off x="7386918" y="3410166"/>
              <a:ext cx="3424750" cy="1344448"/>
              <a:chOff x="8115312" y="2827502"/>
              <a:chExt cx="3424750" cy="1344448"/>
            </a:xfrm>
          </p:grpSpPr>
          <p:pic>
            <p:nvPicPr>
              <p:cNvPr id="41" name="Imagen 40">
                <a:extLst>
                  <a:ext uri="{FF2B5EF4-FFF2-40B4-BE49-F238E27FC236}">
                    <a16:creationId xmlns:a16="http://schemas.microsoft.com/office/drawing/2014/main" id="{878740B9-C368-4EB9-8354-66BBB4C1EE70}"/>
                  </a:ext>
                </a:extLst>
              </p:cNvPr>
              <p:cNvPicPr/>
              <p:nvPr/>
            </p:nvPicPr>
            <p:blipFill rotWithShape="1">
              <a:blip r:embed="rId2"/>
              <a:srcRect l="17091" t="46908" b="21228"/>
              <a:stretch/>
            </p:blipFill>
            <p:spPr>
              <a:xfrm>
                <a:off x="8115312" y="3493773"/>
                <a:ext cx="3424660" cy="678177"/>
              </a:xfrm>
              <a:prstGeom prst="rect">
                <a:avLst/>
              </a:prstGeom>
            </p:spPr>
          </p:pic>
          <p:pic>
            <p:nvPicPr>
              <p:cNvPr id="42" name="Imagen 41">
                <a:extLst>
                  <a:ext uri="{FF2B5EF4-FFF2-40B4-BE49-F238E27FC236}">
                    <a16:creationId xmlns:a16="http://schemas.microsoft.com/office/drawing/2014/main" id="{06218824-0DA9-4C1B-A9B2-41438AFFFE12}"/>
                  </a:ext>
                </a:extLst>
              </p:cNvPr>
              <p:cNvPicPr/>
              <p:nvPr/>
            </p:nvPicPr>
            <p:blipFill rotWithShape="1">
              <a:blip r:embed="rId2"/>
              <a:srcRect l="17091" t="46908" b="21228"/>
              <a:stretch/>
            </p:blipFill>
            <p:spPr>
              <a:xfrm>
                <a:off x="8115402" y="2827502"/>
                <a:ext cx="3424660" cy="678177"/>
              </a:xfrm>
              <a:prstGeom prst="rect">
                <a:avLst/>
              </a:prstGeom>
            </p:spPr>
          </p:pic>
        </p:grpSp>
        <p:pic>
          <p:nvPicPr>
            <p:cNvPr id="44" name="Imagen 43">
              <a:extLst>
                <a:ext uri="{FF2B5EF4-FFF2-40B4-BE49-F238E27FC236}">
                  <a16:creationId xmlns:a16="http://schemas.microsoft.com/office/drawing/2014/main" id="{D27E4CFF-42B4-4961-B53A-08ACAE68B4FE}"/>
                </a:ext>
              </a:extLst>
            </p:cNvPr>
            <p:cNvPicPr/>
            <p:nvPr/>
          </p:nvPicPr>
          <p:blipFill rotWithShape="1">
            <a:blip r:embed="rId2"/>
            <a:srcRect l="17091" t="46908" b="21228"/>
            <a:stretch/>
          </p:blipFill>
          <p:spPr>
            <a:xfrm>
              <a:off x="7386918" y="3185371"/>
              <a:ext cx="3424660" cy="678177"/>
            </a:xfrm>
            <a:prstGeom prst="rect">
              <a:avLst/>
            </a:prstGeom>
          </p:spPr>
        </p:pic>
      </p:grpSp>
      <p:grpSp>
        <p:nvGrpSpPr>
          <p:cNvPr id="11" name="Grupo 10">
            <a:extLst>
              <a:ext uri="{FF2B5EF4-FFF2-40B4-BE49-F238E27FC236}">
                <a16:creationId xmlns:a16="http://schemas.microsoft.com/office/drawing/2014/main" id="{BB7C8727-A804-458B-AFBA-2C461021921A}"/>
              </a:ext>
            </a:extLst>
          </p:cNvPr>
          <p:cNvGrpSpPr/>
          <p:nvPr/>
        </p:nvGrpSpPr>
        <p:grpSpPr>
          <a:xfrm>
            <a:off x="404812" y="-34158"/>
            <a:ext cx="11671567" cy="1111376"/>
            <a:chOff x="404812" y="-34158"/>
            <a:chExt cx="11671567" cy="1111376"/>
          </a:xfrm>
        </p:grpSpPr>
        <p:sp>
          <p:nvSpPr>
            <p:cNvPr id="12" name="CuadroTexto 11">
              <a:extLst>
                <a:ext uri="{FF2B5EF4-FFF2-40B4-BE49-F238E27FC236}">
                  <a16:creationId xmlns:a16="http://schemas.microsoft.com/office/drawing/2014/main" id="{0193680C-8FEE-45E4-B4FC-E5FBF02F8D60}"/>
                </a:ext>
              </a:extLst>
            </p:cNvPr>
            <p:cNvSpPr txBox="1"/>
            <p:nvPr/>
          </p:nvSpPr>
          <p:spPr>
            <a:xfrm>
              <a:off x="3636449" y="-34158"/>
              <a:ext cx="4919101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US" sz="2000">
                  <a:latin typeface="Segoe Script" panose="030B0504020000000003" pitchFamily="66" charset="0"/>
                </a:rPr>
                <a:t>“Esfuérzate hoy, por un buen mañana”</a:t>
              </a:r>
              <a:endParaRPr lang="es-NI" sz="2000" dirty="0">
                <a:latin typeface="Segoe Script" panose="030B0504020000000003" pitchFamily="66" charset="0"/>
              </a:endParaRPr>
            </a:p>
          </p:txBody>
        </p:sp>
        <p:sp>
          <p:nvSpPr>
            <p:cNvPr id="13" name="CuadroTexto 12">
              <a:extLst>
                <a:ext uri="{FF2B5EF4-FFF2-40B4-BE49-F238E27FC236}">
                  <a16:creationId xmlns:a16="http://schemas.microsoft.com/office/drawing/2014/main" id="{FFAEE9C0-3CD7-4D88-A8B1-B72116CDB3BB}"/>
                </a:ext>
              </a:extLst>
            </p:cNvPr>
            <p:cNvSpPr txBox="1"/>
            <p:nvPr/>
          </p:nvSpPr>
          <p:spPr>
            <a:xfrm>
              <a:off x="404812" y="369332"/>
              <a:ext cx="7991475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/>
              <a:r>
                <a:rPr lang="es-US" sz="2000" dirty="0">
                  <a:latin typeface="Segoe Script" panose="030B0504020000000003" pitchFamily="66" charset="0"/>
                </a:rPr>
                <a:t>Matemática</a:t>
              </a:r>
            </a:p>
            <a:p>
              <a:pPr algn="just"/>
              <a:r>
                <a:rPr lang="es-US" sz="2000" dirty="0">
                  <a:latin typeface="Segoe Script" panose="030B0504020000000003" pitchFamily="66" charset="0"/>
                </a:rPr>
                <a:t>Contenido: gráfica lineal (1).</a:t>
              </a:r>
              <a:endParaRPr lang="es-MX" sz="2000" dirty="0">
                <a:latin typeface="Segoe Script" panose="030B0504020000000003" pitchFamily="66" charset="0"/>
              </a:endParaRPr>
            </a:p>
          </p:txBody>
        </p:sp>
        <p:sp>
          <p:nvSpPr>
            <p:cNvPr id="15" name="CuadroTexto 14">
              <a:extLst>
                <a:ext uri="{FF2B5EF4-FFF2-40B4-BE49-F238E27FC236}">
                  <a16:creationId xmlns:a16="http://schemas.microsoft.com/office/drawing/2014/main" id="{5F1688F7-9DD7-4CA8-BA60-519768AEFD2C}"/>
                </a:ext>
              </a:extLst>
            </p:cNvPr>
            <p:cNvSpPr txBox="1"/>
            <p:nvPr/>
          </p:nvSpPr>
          <p:spPr>
            <a:xfrm>
              <a:off x="7579981" y="369332"/>
              <a:ext cx="4496398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/>
              <a:r>
                <a:rPr lang="es-MX" sz="2000" dirty="0">
                  <a:latin typeface="Segoe Script" panose="030B0504020000000003" pitchFamily="66" charset="0"/>
                </a:rPr>
                <a:t>Martes 3 0de septiembre, 2025</a:t>
              </a:r>
            </a:p>
          </p:txBody>
        </p:sp>
      </p:grpSp>
      <p:grpSp>
        <p:nvGrpSpPr>
          <p:cNvPr id="19" name="Grupo 18">
            <a:extLst>
              <a:ext uri="{FF2B5EF4-FFF2-40B4-BE49-F238E27FC236}">
                <a16:creationId xmlns:a16="http://schemas.microsoft.com/office/drawing/2014/main" id="{D88B902E-7990-4DA8-8553-A5711C8A1B2B}"/>
              </a:ext>
            </a:extLst>
          </p:cNvPr>
          <p:cNvGrpSpPr/>
          <p:nvPr/>
        </p:nvGrpSpPr>
        <p:grpSpPr>
          <a:xfrm>
            <a:off x="404812" y="1219209"/>
            <a:ext cx="5691189" cy="1034039"/>
            <a:chOff x="404812" y="2223566"/>
            <a:chExt cx="5211954" cy="1034039"/>
          </a:xfrm>
        </p:grpSpPr>
        <p:sp>
          <p:nvSpPr>
            <p:cNvPr id="21" name="Elipse 20">
              <a:extLst>
                <a:ext uri="{FF2B5EF4-FFF2-40B4-BE49-F238E27FC236}">
                  <a16:creationId xmlns:a16="http://schemas.microsoft.com/office/drawing/2014/main" id="{114CFFB2-17D3-4FDF-8213-64B36A48924D}"/>
                </a:ext>
              </a:extLst>
            </p:cNvPr>
            <p:cNvSpPr/>
            <p:nvPr/>
          </p:nvSpPr>
          <p:spPr>
            <a:xfrm>
              <a:off x="404812" y="2223566"/>
              <a:ext cx="338138" cy="341024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s-US" sz="2000" dirty="0">
                  <a:solidFill>
                    <a:schemeClr val="tx1"/>
                  </a:solidFill>
                  <a:latin typeface="Segoe Script" panose="030B0504020000000003" pitchFamily="66" charset="0"/>
                </a:rPr>
                <a:t>P</a:t>
              </a:r>
              <a:endParaRPr lang="es-NI" sz="2000" dirty="0">
                <a:latin typeface="Segoe Script" panose="030B0504020000000003" pitchFamily="66" charset="0"/>
              </a:endParaRPr>
            </a:p>
          </p:txBody>
        </p:sp>
        <p:sp>
          <p:nvSpPr>
            <p:cNvPr id="22" name="CuadroTexto 21">
              <a:extLst>
                <a:ext uri="{FF2B5EF4-FFF2-40B4-BE49-F238E27FC236}">
                  <a16:creationId xmlns:a16="http://schemas.microsoft.com/office/drawing/2014/main" id="{38FEB33A-524B-46E3-A504-857D6C3BB178}"/>
                </a:ext>
              </a:extLst>
            </p:cNvPr>
            <p:cNvSpPr txBox="1"/>
            <p:nvPr/>
          </p:nvSpPr>
          <p:spPr>
            <a:xfrm>
              <a:off x="763503" y="2241942"/>
              <a:ext cx="4853263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/>
              <a:r>
                <a:rPr lang="es-MX" sz="2000" dirty="0">
                  <a:latin typeface="Segoe Script" panose="030B0504020000000003" pitchFamily="66" charset="0"/>
                </a:rPr>
                <a:t>En un centro de meteorología se lleva el control de la temperatura a como se indica en la tabla.</a:t>
              </a:r>
            </a:p>
          </p:txBody>
        </p:sp>
      </p:grpSp>
      <p:sp>
        <p:nvSpPr>
          <p:cNvPr id="37" name="CuadroTexto 36">
            <a:extLst>
              <a:ext uri="{FF2B5EF4-FFF2-40B4-BE49-F238E27FC236}">
                <a16:creationId xmlns:a16="http://schemas.microsoft.com/office/drawing/2014/main" id="{27A1611F-1FB2-4708-B805-1D26BA66909C}"/>
              </a:ext>
            </a:extLst>
          </p:cNvPr>
          <p:cNvSpPr txBox="1"/>
          <p:nvPr/>
        </p:nvSpPr>
        <p:spPr>
          <a:xfrm>
            <a:off x="7179962" y="4820332"/>
            <a:ext cx="5230298" cy="26161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US" sz="1100" dirty="0">
                <a:latin typeface="Segoe Script" panose="030B0504020000000003" pitchFamily="66" charset="0"/>
              </a:rPr>
              <a:t> 7am  8am  9am 10am 11am 12m 1pm 2pm  3pm  4pm  </a:t>
            </a:r>
            <a:endParaRPr lang="es-NI" sz="1100" dirty="0">
              <a:latin typeface="Segoe Script" panose="030B0504020000000003" pitchFamily="66" charset="0"/>
            </a:endParaRPr>
          </a:p>
        </p:txBody>
      </p:sp>
      <p:pic>
        <p:nvPicPr>
          <p:cNvPr id="23" name="Imagen 22">
            <a:extLst>
              <a:ext uri="{FF2B5EF4-FFF2-40B4-BE49-F238E27FC236}">
                <a16:creationId xmlns:a16="http://schemas.microsoft.com/office/drawing/2014/main" id="{BF764D06-42AF-48C9-ADAB-ECA788930512}"/>
              </a:ext>
            </a:extLst>
          </p:cNvPr>
          <p:cNvPicPr/>
          <p:nvPr/>
        </p:nvPicPr>
        <p:blipFill>
          <a:blip r:embed="rId3"/>
          <a:stretch>
            <a:fillRect/>
          </a:stretch>
        </p:blipFill>
        <p:spPr>
          <a:xfrm>
            <a:off x="67721" y="2253248"/>
            <a:ext cx="6315150" cy="803717"/>
          </a:xfrm>
          <a:prstGeom prst="rect">
            <a:avLst/>
          </a:prstGeom>
        </p:spPr>
      </p:pic>
      <p:sp>
        <p:nvSpPr>
          <p:cNvPr id="32" name="CuadroTexto 31">
            <a:extLst>
              <a:ext uri="{FF2B5EF4-FFF2-40B4-BE49-F238E27FC236}">
                <a16:creationId xmlns:a16="http://schemas.microsoft.com/office/drawing/2014/main" id="{2C843B19-1BF7-4AD7-8C47-FDE788BCA0B6}"/>
              </a:ext>
            </a:extLst>
          </p:cNvPr>
          <p:cNvSpPr txBox="1"/>
          <p:nvPr/>
        </p:nvSpPr>
        <p:spPr>
          <a:xfrm>
            <a:off x="6664748" y="2217279"/>
            <a:ext cx="689352" cy="272382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>
              <a:spcAft>
                <a:spcPts val="900"/>
              </a:spcAft>
            </a:pPr>
            <a:r>
              <a:rPr lang="es-US" dirty="0">
                <a:latin typeface="Segoe Script" panose="030B0504020000000003" pitchFamily="66" charset="0"/>
              </a:rPr>
              <a:t>30</a:t>
            </a:r>
          </a:p>
          <a:p>
            <a:pPr algn="ctr">
              <a:spcAft>
                <a:spcPts val="900"/>
              </a:spcAft>
            </a:pPr>
            <a:r>
              <a:rPr lang="es-US" dirty="0">
                <a:latin typeface="Segoe Script" panose="030B0504020000000003" pitchFamily="66" charset="0"/>
              </a:rPr>
              <a:t>25</a:t>
            </a:r>
          </a:p>
          <a:p>
            <a:pPr algn="ctr">
              <a:spcAft>
                <a:spcPts val="900"/>
              </a:spcAft>
            </a:pPr>
            <a:r>
              <a:rPr lang="es-US" dirty="0">
                <a:latin typeface="Segoe Script" panose="030B0504020000000003" pitchFamily="66" charset="0"/>
              </a:rPr>
              <a:t>20</a:t>
            </a:r>
          </a:p>
          <a:p>
            <a:pPr algn="ctr">
              <a:spcAft>
                <a:spcPts val="900"/>
              </a:spcAft>
            </a:pPr>
            <a:r>
              <a:rPr lang="es-US" dirty="0">
                <a:latin typeface="Segoe Script" panose="030B0504020000000003" pitchFamily="66" charset="0"/>
              </a:rPr>
              <a:t>15</a:t>
            </a:r>
          </a:p>
          <a:p>
            <a:pPr algn="ctr">
              <a:spcAft>
                <a:spcPts val="900"/>
              </a:spcAft>
            </a:pPr>
            <a:r>
              <a:rPr lang="es-US" dirty="0">
                <a:latin typeface="Segoe Script" panose="030B0504020000000003" pitchFamily="66" charset="0"/>
              </a:rPr>
              <a:t>10</a:t>
            </a:r>
          </a:p>
          <a:p>
            <a:pPr algn="ctr">
              <a:spcAft>
                <a:spcPts val="900"/>
              </a:spcAft>
            </a:pPr>
            <a:r>
              <a:rPr lang="es-US" dirty="0">
                <a:latin typeface="Segoe Script" panose="030B0504020000000003" pitchFamily="66" charset="0"/>
              </a:rPr>
              <a:t>5</a:t>
            </a:r>
          </a:p>
          <a:p>
            <a:pPr algn="ctr">
              <a:spcAft>
                <a:spcPts val="900"/>
              </a:spcAft>
            </a:pPr>
            <a:r>
              <a:rPr lang="es-US" dirty="0">
                <a:latin typeface="Segoe Script" panose="030B0504020000000003" pitchFamily="66" charset="0"/>
              </a:rPr>
              <a:t>0</a:t>
            </a:r>
            <a:endParaRPr lang="es-NI" dirty="0">
              <a:latin typeface="Segoe Script" panose="030B0504020000000003" pitchFamily="66" charset="0"/>
            </a:endParaRPr>
          </a:p>
        </p:txBody>
      </p:sp>
      <p:sp>
        <p:nvSpPr>
          <p:cNvPr id="24" name="CuadroTexto 23">
            <a:extLst>
              <a:ext uri="{FF2B5EF4-FFF2-40B4-BE49-F238E27FC236}">
                <a16:creationId xmlns:a16="http://schemas.microsoft.com/office/drawing/2014/main" id="{BEC62D32-9201-4106-A697-CA531F2E0C26}"/>
              </a:ext>
            </a:extLst>
          </p:cNvPr>
          <p:cNvSpPr txBox="1"/>
          <p:nvPr/>
        </p:nvSpPr>
        <p:spPr>
          <a:xfrm>
            <a:off x="774042" y="3205666"/>
            <a:ext cx="529951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just">
              <a:buAutoNum type="arabicParenR"/>
            </a:pPr>
            <a:r>
              <a:rPr lang="es-MX" sz="2000" dirty="0">
                <a:latin typeface="Segoe Script" panose="030B0504020000000003" pitchFamily="66" charset="0"/>
              </a:rPr>
              <a:t>Construye los ejes vertical y horizontal.</a:t>
            </a:r>
          </a:p>
        </p:txBody>
      </p:sp>
      <p:sp>
        <p:nvSpPr>
          <p:cNvPr id="25" name="CuadroTexto 24">
            <a:extLst>
              <a:ext uri="{FF2B5EF4-FFF2-40B4-BE49-F238E27FC236}">
                <a16:creationId xmlns:a16="http://schemas.microsoft.com/office/drawing/2014/main" id="{1F056191-4170-49ED-86F7-6EB5736F4A18}"/>
              </a:ext>
            </a:extLst>
          </p:cNvPr>
          <p:cNvSpPr txBox="1"/>
          <p:nvPr/>
        </p:nvSpPr>
        <p:spPr>
          <a:xfrm>
            <a:off x="796484" y="3913552"/>
            <a:ext cx="609600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s-MX" sz="2000" dirty="0">
                <a:latin typeface="Segoe Script" panose="030B0504020000000003" pitchFamily="66" charset="0"/>
              </a:rPr>
              <a:t>2) Ubica las escalas en los ejes.</a:t>
            </a:r>
          </a:p>
        </p:txBody>
      </p:sp>
      <p:cxnSp>
        <p:nvCxnSpPr>
          <p:cNvPr id="10" name="Conector recto de flecha 9">
            <a:extLst>
              <a:ext uri="{FF2B5EF4-FFF2-40B4-BE49-F238E27FC236}">
                <a16:creationId xmlns:a16="http://schemas.microsoft.com/office/drawing/2014/main" id="{D73AA061-EA68-486A-B237-917B972C8DE7}"/>
              </a:ext>
            </a:extLst>
          </p:cNvPr>
          <p:cNvCxnSpPr>
            <a:cxnSpLocks/>
          </p:cNvCxnSpPr>
          <p:nvPr/>
        </p:nvCxnSpPr>
        <p:spPr>
          <a:xfrm flipV="1">
            <a:off x="7386918" y="1560233"/>
            <a:ext cx="11430" cy="3267719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Conector recto de flecha 26">
            <a:extLst>
              <a:ext uri="{FF2B5EF4-FFF2-40B4-BE49-F238E27FC236}">
                <a16:creationId xmlns:a16="http://schemas.microsoft.com/office/drawing/2014/main" id="{8FA61B03-16CB-42AC-AAF4-449433A1E1C6}"/>
              </a:ext>
            </a:extLst>
          </p:cNvPr>
          <p:cNvCxnSpPr>
            <a:cxnSpLocks/>
          </p:cNvCxnSpPr>
          <p:nvPr/>
        </p:nvCxnSpPr>
        <p:spPr>
          <a:xfrm flipV="1">
            <a:off x="7386918" y="4798050"/>
            <a:ext cx="4634394" cy="4796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CuadroTexto 29">
            <a:extLst>
              <a:ext uri="{FF2B5EF4-FFF2-40B4-BE49-F238E27FC236}">
                <a16:creationId xmlns:a16="http://schemas.microsoft.com/office/drawing/2014/main" id="{9E59E863-CAE4-4EC2-8D9A-9B0C3E5297FC}"/>
              </a:ext>
            </a:extLst>
          </p:cNvPr>
          <p:cNvSpPr txBox="1"/>
          <p:nvPr/>
        </p:nvSpPr>
        <p:spPr>
          <a:xfrm>
            <a:off x="796484" y="4282884"/>
            <a:ext cx="609600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s-MX" sz="2000" dirty="0">
                <a:latin typeface="Segoe Script" panose="030B0504020000000003" pitchFamily="66" charset="0"/>
              </a:rPr>
              <a:t>3) Representa los valores correspondientes.</a:t>
            </a:r>
          </a:p>
        </p:txBody>
      </p:sp>
    </p:spTree>
    <p:extLst>
      <p:ext uri="{BB962C8B-B14F-4D97-AF65-F5344CB8AC3E}">
        <p14:creationId xmlns:p14="http://schemas.microsoft.com/office/powerpoint/2010/main" val="5934495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" grpId="0" animBg="1"/>
      <p:bldP spid="32" grpId="0" animBg="1"/>
      <p:bldP spid="24" grpId="0"/>
      <p:bldP spid="25" grpId="0"/>
      <p:bldP spid="3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upo 42">
            <a:extLst>
              <a:ext uri="{FF2B5EF4-FFF2-40B4-BE49-F238E27FC236}">
                <a16:creationId xmlns:a16="http://schemas.microsoft.com/office/drawing/2014/main" id="{A03AF4E0-1F45-4FF4-8F99-A0AED2A07B30}"/>
              </a:ext>
            </a:extLst>
          </p:cNvPr>
          <p:cNvGrpSpPr/>
          <p:nvPr/>
        </p:nvGrpSpPr>
        <p:grpSpPr>
          <a:xfrm>
            <a:off x="7398348" y="1854572"/>
            <a:ext cx="4793652" cy="2952476"/>
            <a:chOff x="7386918" y="3185371"/>
            <a:chExt cx="3424750" cy="1569243"/>
          </a:xfrm>
        </p:grpSpPr>
        <p:grpSp>
          <p:nvGrpSpPr>
            <p:cNvPr id="40" name="Grupo 39">
              <a:extLst>
                <a:ext uri="{FF2B5EF4-FFF2-40B4-BE49-F238E27FC236}">
                  <a16:creationId xmlns:a16="http://schemas.microsoft.com/office/drawing/2014/main" id="{70B759D9-A63C-46EA-80D7-7C894D8EB2B2}"/>
                </a:ext>
              </a:extLst>
            </p:cNvPr>
            <p:cNvGrpSpPr/>
            <p:nvPr/>
          </p:nvGrpSpPr>
          <p:grpSpPr>
            <a:xfrm>
              <a:off x="7386918" y="3410166"/>
              <a:ext cx="3424750" cy="1344448"/>
              <a:chOff x="8115312" y="2827502"/>
              <a:chExt cx="3424750" cy="1344448"/>
            </a:xfrm>
          </p:grpSpPr>
          <p:pic>
            <p:nvPicPr>
              <p:cNvPr id="41" name="Imagen 40">
                <a:extLst>
                  <a:ext uri="{FF2B5EF4-FFF2-40B4-BE49-F238E27FC236}">
                    <a16:creationId xmlns:a16="http://schemas.microsoft.com/office/drawing/2014/main" id="{878740B9-C368-4EB9-8354-66BBB4C1EE70}"/>
                  </a:ext>
                </a:extLst>
              </p:cNvPr>
              <p:cNvPicPr/>
              <p:nvPr/>
            </p:nvPicPr>
            <p:blipFill rotWithShape="1">
              <a:blip r:embed="rId2"/>
              <a:srcRect l="17091" t="46908" b="21228"/>
              <a:stretch/>
            </p:blipFill>
            <p:spPr>
              <a:xfrm>
                <a:off x="8115312" y="3493773"/>
                <a:ext cx="3424660" cy="678177"/>
              </a:xfrm>
              <a:prstGeom prst="rect">
                <a:avLst/>
              </a:prstGeom>
            </p:spPr>
          </p:pic>
          <p:pic>
            <p:nvPicPr>
              <p:cNvPr id="42" name="Imagen 41">
                <a:extLst>
                  <a:ext uri="{FF2B5EF4-FFF2-40B4-BE49-F238E27FC236}">
                    <a16:creationId xmlns:a16="http://schemas.microsoft.com/office/drawing/2014/main" id="{06218824-0DA9-4C1B-A9B2-41438AFFFE12}"/>
                  </a:ext>
                </a:extLst>
              </p:cNvPr>
              <p:cNvPicPr/>
              <p:nvPr/>
            </p:nvPicPr>
            <p:blipFill rotWithShape="1">
              <a:blip r:embed="rId2"/>
              <a:srcRect l="17091" t="46908" b="21228"/>
              <a:stretch/>
            </p:blipFill>
            <p:spPr>
              <a:xfrm>
                <a:off x="8115402" y="2827502"/>
                <a:ext cx="3424660" cy="678177"/>
              </a:xfrm>
              <a:prstGeom prst="rect">
                <a:avLst/>
              </a:prstGeom>
            </p:spPr>
          </p:pic>
        </p:grpSp>
        <p:pic>
          <p:nvPicPr>
            <p:cNvPr id="44" name="Imagen 43">
              <a:extLst>
                <a:ext uri="{FF2B5EF4-FFF2-40B4-BE49-F238E27FC236}">
                  <a16:creationId xmlns:a16="http://schemas.microsoft.com/office/drawing/2014/main" id="{D27E4CFF-42B4-4961-B53A-08ACAE68B4FE}"/>
                </a:ext>
              </a:extLst>
            </p:cNvPr>
            <p:cNvPicPr/>
            <p:nvPr/>
          </p:nvPicPr>
          <p:blipFill rotWithShape="1">
            <a:blip r:embed="rId2"/>
            <a:srcRect l="17091" t="46908" b="21228"/>
            <a:stretch/>
          </p:blipFill>
          <p:spPr>
            <a:xfrm>
              <a:off x="7386918" y="3185371"/>
              <a:ext cx="3424660" cy="678177"/>
            </a:xfrm>
            <a:prstGeom prst="rect">
              <a:avLst/>
            </a:prstGeom>
          </p:spPr>
        </p:pic>
      </p:grpSp>
      <p:grpSp>
        <p:nvGrpSpPr>
          <p:cNvPr id="11" name="Grupo 10">
            <a:extLst>
              <a:ext uri="{FF2B5EF4-FFF2-40B4-BE49-F238E27FC236}">
                <a16:creationId xmlns:a16="http://schemas.microsoft.com/office/drawing/2014/main" id="{BB7C8727-A804-458B-AFBA-2C461021921A}"/>
              </a:ext>
            </a:extLst>
          </p:cNvPr>
          <p:cNvGrpSpPr/>
          <p:nvPr/>
        </p:nvGrpSpPr>
        <p:grpSpPr>
          <a:xfrm>
            <a:off x="404812" y="-34158"/>
            <a:ext cx="11671567" cy="1111376"/>
            <a:chOff x="404812" y="-34158"/>
            <a:chExt cx="11671567" cy="1111376"/>
          </a:xfrm>
        </p:grpSpPr>
        <p:sp>
          <p:nvSpPr>
            <p:cNvPr id="12" name="CuadroTexto 11">
              <a:extLst>
                <a:ext uri="{FF2B5EF4-FFF2-40B4-BE49-F238E27FC236}">
                  <a16:creationId xmlns:a16="http://schemas.microsoft.com/office/drawing/2014/main" id="{0193680C-8FEE-45E4-B4FC-E5FBF02F8D60}"/>
                </a:ext>
              </a:extLst>
            </p:cNvPr>
            <p:cNvSpPr txBox="1"/>
            <p:nvPr/>
          </p:nvSpPr>
          <p:spPr>
            <a:xfrm>
              <a:off x="3636449" y="-34158"/>
              <a:ext cx="4919101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US" sz="2000">
                  <a:latin typeface="Segoe Script" panose="030B0504020000000003" pitchFamily="66" charset="0"/>
                </a:rPr>
                <a:t>“Esfuérzate hoy, por un buen mañana”</a:t>
              </a:r>
              <a:endParaRPr lang="es-NI" sz="2000" dirty="0">
                <a:latin typeface="Segoe Script" panose="030B0504020000000003" pitchFamily="66" charset="0"/>
              </a:endParaRPr>
            </a:p>
          </p:txBody>
        </p:sp>
        <p:sp>
          <p:nvSpPr>
            <p:cNvPr id="13" name="CuadroTexto 12">
              <a:extLst>
                <a:ext uri="{FF2B5EF4-FFF2-40B4-BE49-F238E27FC236}">
                  <a16:creationId xmlns:a16="http://schemas.microsoft.com/office/drawing/2014/main" id="{FFAEE9C0-3CD7-4D88-A8B1-B72116CDB3BB}"/>
                </a:ext>
              </a:extLst>
            </p:cNvPr>
            <p:cNvSpPr txBox="1"/>
            <p:nvPr/>
          </p:nvSpPr>
          <p:spPr>
            <a:xfrm>
              <a:off x="404812" y="369332"/>
              <a:ext cx="7991475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/>
              <a:r>
                <a:rPr lang="es-US" sz="2000" dirty="0">
                  <a:latin typeface="Segoe Script" panose="030B0504020000000003" pitchFamily="66" charset="0"/>
                </a:rPr>
                <a:t>Matemática</a:t>
              </a:r>
            </a:p>
            <a:p>
              <a:pPr algn="just"/>
              <a:r>
                <a:rPr lang="es-US" sz="2000" dirty="0">
                  <a:latin typeface="Segoe Script" panose="030B0504020000000003" pitchFamily="66" charset="0"/>
                </a:rPr>
                <a:t>Contenido: gráfica lineal (1).</a:t>
              </a:r>
              <a:endParaRPr lang="es-MX" sz="2000" dirty="0">
                <a:latin typeface="Segoe Script" panose="030B0504020000000003" pitchFamily="66" charset="0"/>
              </a:endParaRPr>
            </a:p>
          </p:txBody>
        </p:sp>
        <p:sp>
          <p:nvSpPr>
            <p:cNvPr id="15" name="CuadroTexto 14">
              <a:extLst>
                <a:ext uri="{FF2B5EF4-FFF2-40B4-BE49-F238E27FC236}">
                  <a16:creationId xmlns:a16="http://schemas.microsoft.com/office/drawing/2014/main" id="{5F1688F7-9DD7-4CA8-BA60-519768AEFD2C}"/>
                </a:ext>
              </a:extLst>
            </p:cNvPr>
            <p:cNvSpPr txBox="1"/>
            <p:nvPr/>
          </p:nvSpPr>
          <p:spPr>
            <a:xfrm>
              <a:off x="7579981" y="369332"/>
              <a:ext cx="4496398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/>
              <a:r>
                <a:rPr lang="es-MX" sz="2000" dirty="0">
                  <a:latin typeface="Segoe Script" panose="030B0504020000000003" pitchFamily="66" charset="0"/>
                </a:rPr>
                <a:t>Martes 3 0de septiembre, 2025</a:t>
              </a:r>
            </a:p>
          </p:txBody>
        </p:sp>
      </p:grpSp>
      <p:grpSp>
        <p:nvGrpSpPr>
          <p:cNvPr id="19" name="Grupo 18">
            <a:extLst>
              <a:ext uri="{FF2B5EF4-FFF2-40B4-BE49-F238E27FC236}">
                <a16:creationId xmlns:a16="http://schemas.microsoft.com/office/drawing/2014/main" id="{D88B902E-7990-4DA8-8553-A5711C8A1B2B}"/>
              </a:ext>
            </a:extLst>
          </p:cNvPr>
          <p:cNvGrpSpPr/>
          <p:nvPr/>
        </p:nvGrpSpPr>
        <p:grpSpPr>
          <a:xfrm>
            <a:off x="404812" y="1200638"/>
            <a:ext cx="5691189" cy="1034039"/>
            <a:chOff x="404812" y="2223566"/>
            <a:chExt cx="5211954" cy="1034039"/>
          </a:xfrm>
        </p:grpSpPr>
        <p:sp>
          <p:nvSpPr>
            <p:cNvPr id="21" name="Elipse 20">
              <a:extLst>
                <a:ext uri="{FF2B5EF4-FFF2-40B4-BE49-F238E27FC236}">
                  <a16:creationId xmlns:a16="http://schemas.microsoft.com/office/drawing/2014/main" id="{114CFFB2-17D3-4FDF-8213-64B36A48924D}"/>
                </a:ext>
              </a:extLst>
            </p:cNvPr>
            <p:cNvSpPr/>
            <p:nvPr/>
          </p:nvSpPr>
          <p:spPr>
            <a:xfrm>
              <a:off x="404812" y="2223566"/>
              <a:ext cx="338138" cy="341024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s-US" sz="2000" dirty="0">
                  <a:solidFill>
                    <a:schemeClr val="tx1"/>
                  </a:solidFill>
                  <a:latin typeface="Segoe Script" panose="030B0504020000000003" pitchFamily="66" charset="0"/>
                </a:rPr>
                <a:t>c</a:t>
              </a:r>
              <a:endParaRPr lang="es-NI" sz="2000" dirty="0">
                <a:latin typeface="Segoe Script" panose="030B0504020000000003" pitchFamily="66" charset="0"/>
              </a:endParaRPr>
            </a:p>
          </p:txBody>
        </p:sp>
        <p:sp>
          <p:nvSpPr>
            <p:cNvPr id="22" name="CuadroTexto 21">
              <a:extLst>
                <a:ext uri="{FF2B5EF4-FFF2-40B4-BE49-F238E27FC236}">
                  <a16:creationId xmlns:a16="http://schemas.microsoft.com/office/drawing/2014/main" id="{38FEB33A-524B-46E3-A504-857D6C3BB178}"/>
                </a:ext>
              </a:extLst>
            </p:cNvPr>
            <p:cNvSpPr txBox="1"/>
            <p:nvPr/>
          </p:nvSpPr>
          <p:spPr>
            <a:xfrm>
              <a:off x="763503" y="2241942"/>
              <a:ext cx="4853263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/>
              <a:r>
                <a:rPr lang="es-MX" sz="2000" dirty="0">
                  <a:latin typeface="Segoe Script" panose="030B0504020000000003" pitchFamily="66" charset="0"/>
                </a:rPr>
                <a:t>Para expresar el cambio de estado de algunos datos, se utiliza la gráfica lineal.</a:t>
              </a:r>
            </a:p>
          </p:txBody>
        </p:sp>
      </p:grpSp>
      <p:sp>
        <p:nvSpPr>
          <p:cNvPr id="37" name="CuadroTexto 36">
            <a:extLst>
              <a:ext uri="{FF2B5EF4-FFF2-40B4-BE49-F238E27FC236}">
                <a16:creationId xmlns:a16="http://schemas.microsoft.com/office/drawing/2014/main" id="{27A1611F-1FB2-4708-B805-1D26BA66909C}"/>
              </a:ext>
            </a:extLst>
          </p:cNvPr>
          <p:cNvSpPr txBox="1"/>
          <p:nvPr/>
        </p:nvSpPr>
        <p:spPr>
          <a:xfrm>
            <a:off x="7179962" y="4820332"/>
            <a:ext cx="5230298" cy="26161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US" sz="1100" dirty="0">
                <a:latin typeface="Segoe Script" panose="030B0504020000000003" pitchFamily="66" charset="0"/>
              </a:rPr>
              <a:t> 7am  8am  9am 10am 11am 12m 1pm 2pm  3pm  4pm  </a:t>
            </a:r>
            <a:endParaRPr lang="es-NI" sz="1100" dirty="0">
              <a:latin typeface="Segoe Script" panose="030B0504020000000003" pitchFamily="66" charset="0"/>
            </a:endParaRPr>
          </a:p>
        </p:txBody>
      </p:sp>
      <p:sp>
        <p:nvSpPr>
          <p:cNvPr id="32" name="CuadroTexto 31">
            <a:extLst>
              <a:ext uri="{FF2B5EF4-FFF2-40B4-BE49-F238E27FC236}">
                <a16:creationId xmlns:a16="http://schemas.microsoft.com/office/drawing/2014/main" id="{2C843B19-1BF7-4AD7-8C47-FDE788BCA0B6}"/>
              </a:ext>
            </a:extLst>
          </p:cNvPr>
          <p:cNvSpPr txBox="1"/>
          <p:nvPr/>
        </p:nvSpPr>
        <p:spPr>
          <a:xfrm>
            <a:off x="6664748" y="2217279"/>
            <a:ext cx="689352" cy="272382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>
              <a:spcAft>
                <a:spcPts val="900"/>
              </a:spcAft>
            </a:pPr>
            <a:r>
              <a:rPr lang="es-US" dirty="0">
                <a:latin typeface="Segoe Script" panose="030B0504020000000003" pitchFamily="66" charset="0"/>
              </a:rPr>
              <a:t>30</a:t>
            </a:r>
          </a:p>
          <a:p>
            <a:pPr algn="ctr">
              <a:spcAft>
                <a:spcPts val="900"/>
              </a:spcAft>
            </a:pPr>
            <a:r>
              <a:rPr lang="es-US" dirty="0">
                <a:latin typeface="Segoe Script" panose="030B0504020000000003" pitchFamily="66" charset="0"/>
              </a:rPr>
              <a:t>25</a:t>
            </a:r>
          </a:p>
          <a:p>
            <a:pPr algn="ctr">
              <a:spcAft>
                <a:spcPts val="900"/>
              </a:spcAft>
            </a:pPr>
            <a:r>
              <a:rPr lang="es-US" dirty="0">
                <a:latin typeface="Segoe Script" panose="030B0504020000000003" pitchFamily="66" charset="0"/>
              </a:rPr>
              <a:t>20</a:t>
            </a:r>
          </a:p>
          <a:p>
            <a:pPr algn="ctr">
              <a:spcAft>
                <a:spcPts val="900"/>
              </a:spcAft>
            </a:pPr>
            <a:r>
              <a:rPr lang="es-US" dirty="0">
                <a:latin typeface="Segoe Script" panose="030B0504020000000003" pitchFamily="66" charset="0"/>
              </a:rPr>
              <a:t>15</a:t>
            </a:r>
          </a:p>
          <a:p>
            <a:pPr algn="ctr">
              <a:spcAft>
                <a:spcPts val="900"/>
              </a:spcAft>
            </a:pPr>
            <a:r>
              <a:rPr lang="es-US" dirty="0">
                <a:latin typeface="Segoe Script" panose="030B0504020000000003" pitchFamily="66" charset="0"/>
              </a:rPr>
              <a:t>10</a:t>
            </a:r>
          </a:p>
          <a:p>
            <a:pPr algn="ctr">
              <a:spcAft>
                <a:spcPts val="900"/>
              </a:spcAft>
            </a:pPr>
            <a:r>
              <a:rPr lang="es-US" dirty="0">
                <a:latin typeface="Segoe Script" panose="030B0504020000000003" pitchFamily="66" charset="0"/>
              </a:rPr>
              <a:t>5</a:t>
            </a:r>
          </a:p>
          <a:p>
            <a:pPr algn="ctr">
              <a:spcAft>
                <a:spcPts val="900"/>
              </a:spcAft>
            </a:pPr>
            <a:r>
              <a:rPr lang="es-US" dirty="0">
                <a:latin typeface="Segoe Script" panose="030B0504020000000003" pitchFamily="66" charset="0"/>
              </a:rPr>
              <a:t>0</a:t>
            </a:r>
            <a:endParaRPr lang="es-NI" dirty="0">
              <a:latin typeface="Segoe Script" panose="030B0504020000000003" pitchFamily="66" charset="0"/>
            </a:endParaRPr>
          </a:p>
        </p:txBody>
      </p:sp>
      <p:cxnSp>
        <p:nvCxnSpPr>
          <p:cNvPr id="10" name="Conector recto de flecha 9">
            <a:extLst>
              <a:ext uri="{FF2B5EF4-FFF2-40B4-BE49-F238E27FC236}">
                <a16:creationId xmlns:a16="http://schemas.microsoft.com/office/drawing/2014/main" id="{D73AA061-EA68-486A-B237-917B972C8DE7}"/>
              </a:ext>
            </a:extLst>
          </p:cNvPr>
          <p:cNvCxnSpPr>
            <a:cxnSpLocks/>
          </p:cNvCxnSpPr>
          <p:nvPr/>
        </p:nvCxnSpPr>
        <p:spPr>
          <a:xfrm flipV="1">
            <a:off x="7386918" y="1560233"/>
            <a:ext cx="11430" cy="3267719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Conector recto de flecha 26">
            <a:extLst>
              <a:ext uri="{FF2B5EF4-FFF2-40B4-BE49-F238E27FC236}">
                <a16:creationId xmlns:a16="http://schemas.microsoft.com/office/drawing/2014/main" id="{8FA61B03-16CB-42AC-AAF4-449433A1E1C6}"/>
              </a:ext>
            </a:extLst>
          </p:cNvPr>
          <p:cNvCxnSpPr>
            <a:cxnSpLocks/>
          </p:cNvCxnSpPr>
          <p:nvPr/>
        </p:nvCxnSpPr>
        <p:spPr>
          <a:xfrm flipV="1">
            <a:off x="7386918" y="4798050"/>
            <a:ext cx="4634394" cy="4796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6" name="Grupo 25">
            <a:extLst>
              <a:ext uri="{FF2B5EF4-FFF2-40B4-BE49-F238E27FC236}">
                <a16:creationId xmlns:a16="http://schemas.microsoft.com/office/drawing/2014/main" id="{B35EB09B-B23C-4EC0-9BE2-2241696A7B94}"/>
              </a:ext>
            </a:extLst>
          </p:cNvPr>
          <p:cNvGrpSpPr/>
          <p:nvPr/>
        </p:nvGrpSpPr>
        <p:grpSpPr>
          <a:xfrm>
            <a:off x="404812" y="2622706"/>
            <a:ext cx="5696905" cy="1323439"/>
            <a:chOff x="6405064" y="4533156"/>
            <a:chExt cx="5211268" cy="1323439"/>
          </a:xfrm>
        </p:grpSpPr>
        <p:sp>
          <p:nvSpPr>
            <p:cNvPr id="28" name="CuadroTexto 27">
              <a:extLst>
                <a:ext uri="{FF2B5EF4-FFF2-40B4-BE49-F238E27FC236}">
                  <a16:creationId xmlns:a16="http://schemas.microsoft.com/office/drawing/2014/main" id="{2DD74889-7C26-42BB-831E-DC82A3322BFB}"/>
                </a:ext>
              </a:extLst>
            </p:cNvPr>
            <p:cNvSpPr txBox="1"/>
            <p:nvPr/>
          </p:nvSpPr>
          <p:spPr>
            <a:xfrm>
              <a:off x="6815732" y="4533156"/>
              <a:ext cx="4800600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/>
              <a:r>
                <a:rPr lang="es-MX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I</a:t>
              </a:r>
              <a:r>
                <a:rPr lang="es-MX" sz="2000" dirty="0">
                  <a:latin typeface="Segoe Script" panose="030B0504020000000003" pitchFamily="66" charset="0"/>
                </a:rPr>
                <a:t>) En la siguiente tabla se muestra la temperatura en japón durante el un día, construye la gráfica lineal correspondiente.</a:t>
              </a:r>
            </a:p>
          </p:txBody>
        </p:sp>
        <p:sp>
          <p:nvSpPr>
            <p:cNvPr id="29" name="Elipse 28">
              <a:extLst>
                <a:ext uri="{FF2B5EF4-FFF2-40B4-BE49-F238E27FC236}">
                  <a16:creationId xmlns:a16="http://schemas.microsoft.com/office/drawing/2014/main" id="{29B5B0B9-DD9B-488B-806E-3D35A7FCE28E}"/>
                </a:ext>
              </a:extLst>
            </p:cNvPr>
            <p:cNvSpPr/>
            <p:nvPr/>
          </p:nvSpPr>
          <p:spPr>
            <a:xfrm>
              <a:off x="6405064" y="4533156"/>
              <a:ext cx="338138" cy="341024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s-US" sz="2000" dirty="0">
                  <a:solidFill>
                    <a:schemeClr val="tx1"/>
                  </a:solidFill>
                  <a:latin typeface="Segoe Script" panose="030B0504020000000003" pitchFamily="66" charset="0"/>
                </a:rPr>
                <a:t>E</a:t>
              </a:r>
              <a:endParaRPr lang="es-NI" sz="2000" dirty="0">
                <a:latin typeface="Segoe Script" panose="030B0504020000000003" pitchFamily="66" charset="0"/>
              </a:endParaRPr>
            </a:p>
          </p:txBody>
        </p:sp>
      </p:grpSp>
      <p:pic>
        <p:nvPicPr>
          <p:cNvPr id="33" name="Imagen 32">
            <a:extLst>
              <a:ext uri="{FF2B5EF4-FFF2-40B4-BE49-F238E27FC236}">
                <a16:creationId xmlns:a16="http://schemas.microsoft.com/office/drawing/2014/main" id="{CB2CFDAD-1747-404D-98BE-ECD3E363638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3750" y="3910529"/>
            <a:ext cx="5391944" cy="8247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50665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upo 10">
            <a:extLst>
              <a:ext uri="{FF2B5EF4-FFF2-40B4-BE49-F238E27FC236}">
                <a16:creationId xmlns:a16="http://schemas.microsoft.com/office/drawing/2014/main" id="{BB7C8727-A804-458B-AFBA-2C461021921A}"/>
              </a:ext>
            </a:extLst>
          </p:cNvPr>
          <p:cNvGrpSpPr/>
          <p:nvPr/>
        </p:nvGrpSpPr>
        <p:grpSpPr>
          <a:xfrm>
            <a:off x="404812" y="-34158"/>
            <a:ext cx="11671567" cy="1111376"/>
            <a:chOff x="404812" y="-34158"/>
            <a:chExt cx="11671567" cy="1111376"/>
          </a:xfrm>
        </p:grpSpPr>
        <p:sp>
          <p:nvSpPr>
            <p:cNvPr id="12" name="CuadroTexto 11">
              <a:extLst>
                <a:ext uri="{FF2B5EF4-FFF2-40B4-BE49-F238E27FC236}">
                  <a16:creationId xmlns:a16="http://schemas.microsoft.com/office/drawing/2014/main" id="{0193680C-8FEE-45E4-B4FC-E5FBF02F8D60}"/>
                </a:ext>
              </a:extLst>
            </p:cNvPr>
            <p:cNvSpPr txBox="1"/>
            <p:nvPr/>
          </p:nvSpPr>
          <p:spPr>
            <a:xfrm>
              <a:off x="3636449" y="-34158"/>
              <a:ext cx="4919101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US" sz="2000">
                  <a:latin typeface="Segoe Script" panose="030B0504020000000003" pitchFamily="66" charset="0"/>
                </a:rPr>
                <a:t>“Esfuérzate hoy, por un buen mañana”</a:t>
              </a:r>
              <a:endParaRPr lang="es-NI" sz="2000" dirty="0">
                <a:latin typeface="Segoe Script" panose="030B0504020000000003" pitchFamily="66" charset="0"/>
              </a:endParaRPr>
            </a:p>
          </p:txBody>
        </p:sp>
        <p:sp>
          <p:nvSpPr>
            <p:cNvPr id="13" name="CuadroTexto 12">
              <a:extLst>
                <a:ext uri="{FF2B5EF4-FFF2-40B4-BE49-F238E27FC236}">
                  <a16:creationId xmlns:a16="http://schemas.microsoft.com/office/drawing/2014/main" id="{FFAEE9C0-3CD7-4D88-A8B1-B72116CDB3BB}"/>
                </a:ext>
              </a:extLst>
            </p:cNvPr>
            <p:cNvSpPr txBox="1"/>
            <p:nvPr/>
          </p:nvSpPr>
          <p:spPr>
            <a:xfrm>
              <a:off x="404812" y="369332"/>
              <a:ext cx="7991475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/>
              <a:r>
                <a:rPr lang="es-US" sz="2000" dirty="0">
                  <a:latin typeface="Segoe Script" panose="030B0504020000000003" pitchFamily="66" charset="0"/>
                </a:rPr>
                <a:t>Matemática</a:t>
              </a:r>
            </a:p>
            <a:p>
              <a:pPr algn="just"/>
              <a:r>
                <a:rPr lang="es-US" sz="2000" dirty="0">
                  <a:latin typeface="Segoe Script" panose="030B0504020000000003" pitchFamily="66" charset="0"/>
                </a:rPr>
                <a:t>Contenido: gráfica lineal (1).</a:t>
              </a:r>
              <a:endParaRPr lang="es-MX" sz="2000" dirty="0">
                <a:latin typeface="Segoe Script" panose="030B0504020000000003" pitchFamily="66" charset="0"/>
              </a:endParaRPr>
            </a:p>
          </p:txBody>
        </p:sp>
        <p:sp>
          <p:nvSpPr>
            <p:cNvPr id="15" name="CuadroTexto 14">
              <a:extLst>
                <a:ext uri="{FF2B5EF4-FFF2-40B4-BE49-F238E27FC236}">
                  <a16:creationId xmlns:a16="http://schemas.microsoft.com/office/drawing/2014/main" id="{5F1688F7-9DD7-4CA8-BA60-519768AEFD2C}"/>
                </a:ext>
              </a:extLst>
            </p:cNvPr>
            <p:cNvSpPr txBox="1"/>
            <p:nvPr/>
          </p:nvSpPr>
          <p:spPr>
            <a:xfrm>
              <a:off x="7579981" y="369332"/>
              <a:ext cx="4496398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/>
              <a:r>
                <a:rPr lang="es-MX" sz="2000" dirty="0">
                  <a:latin typeface="Segoe Script" panose="030B0504020000000003" pitchFamily="66" charset="0"/>
                </a:rPr>
                <a:t>Martes 3 0de septiembre, 2025</a:t>
              </a:r>
            </a:p>
          </p:txBody>
        </p:sp>
      </p:grpSp>
      <p:grpSp>
        <p:nvGrpSpPr>
          <p:cNvPr id="26" name="Grupo 25">
            <a:extLst>
              <a:ext uri="{FF2B5EF4-FFF2-40B4-BE49-F238E27FC236}">
                <a16:creationId xmlns:a16="http://schemas.microsoft.com/office/drawing/2014/main" id="{B35EB09B-B23C-4EC0-9BE2-2241696A7B94}"/>
              </a:ext>
            </a:extLst>
          </p:cNvPr>
          <p:cNvGrpSpPr/>
          <p:nvPr/>
        </p:nvGrpSpPr>
        <p:grpSpPr>
          <a:xfrm>
            <a:off x="404812" y="2622706"/>
            <a:ext cx="5696905" cy="1323439"/>
            <a:chOff x="6405064" y="4533156"/>
            <a:chExt cx="5211268" cy="1323439"/>
          </a:xfrm>
        </p:grpSpPr>
        <p:sp>
          <p:nvSpPr>
            <p:cNvPr id="28" name="CuadroTexto 27">
              <a:extLst>
                <a:ext uri="{FF2B5EF4-FFF2-40B4-BE49-F238E27FC236}">
                  <a16:creationId xmlns:a16="http://schemas.microsoft.com/office/drawing/2014/main" id="{2DD74889-7C26-42BB-831E-DC82A3322BFB}"/>
                </a:ext>
              </a:extLst>
            </p:cNvPr>
            <p:cNvSpPr txBox="1"/>
            <p:nvPr/>
          </p:nvSpPr>
          <p:spPr>
            <a:xfrm>
              <a:off x="6815732" y="4533156"/>
              <a:ext cx="4800600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/>
              <a:r>
                <a:rPr lang="es-MX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I</a:t>
              </a:r>
              <a:r>
                <a:rPr lang="es-MX" sz="2000" dirty="0">
                  <a:latin typeface="Segoe Script" panose="030B0504020000000003" pitchFamily="66" charset="0"/>
                </a:rPr>
                <a:t>) En la siguiente tabla se muestra la temperatura en japón durante un día, construye la gráfica lineal correspondiente.</a:t>
              </a:r>
            </a:p>
          </p:txBody>
        </p:sp>
        <p:sp>
          <p:nvSpPr>
            <p:cNvPr id="29" name="Elipse 28">
              <a:extLst>
                <a:ext uri="{FF2B5EF4-FFF2-40B4-BE49-F238E27FC236}">
                  <a16:creationId xmlns:a16="http://schemas.microsoft.com/office/drawing/2014/main" id="{29B5B0B9-DD9B-488B-806E-3D35A7FCE28E}"/>
                </a:ext>
              </a:extLst>
            </p:cNvPr>
            <p:cNvSpPr/>
            <p:nvPr/>
          </p:nvSpPr>
          <p:spPr>
            <a:xfrm>
              <a:off x="6405064" y="4533156"/>
              <a:ext cx="338138" cy="341024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s-US" sz="2000" dirty="0">
                  <a:solidFill>
                    <a:schemeClr val="tx1"/>
                  </a:solidFill>
                  <a:latin typeface="Segoe Script" panose="030B0504020000000003" pitchFamily="66" charset="0"/>
                </a:rPr>
                <a:t>E</a:t>
              </a:r>
              <a:endParaRPr lang="es-NI" sz="2000" dirty="0">
                <a:latin typeface="Segoe Script" panose="030B0504020000000003" pitchFamily="66" charset="0"/>
              </a:endParaRPr>
            </a:p>
          </p:txBody>
        </p:sp>
      </p:grpSp>
      <p:pic>
        <p:nvPicPr>
          <p:cNvPr id="23" name="Imagen 22">
            <a:extLst>
              <a:ext uri="{FF2B5EF4-FFF2-40B4-BE49-F238E27FC236}">
                <a16:creationId xmlns:a16="http://schemas.microsoft.com/office/drawing/2014/main" id="{DCF035BC-0237-4E9D-AE48-871C890B4B6D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6282778" y="1389721"/>
            <a:ext cx="5717172" cy="4124225"/>
          </a:xfrm>
          <a:prstGeom prst="rect">
            <a:avLst/>
          </a:prstGeom>
        </p:spPr>
      </p:pic>
      <p:pic>
        <p:nvPicPr>
          <p:cNvPr id="6" name="Imagen 5">
            <a:extLst>
              <a:ext uri="{FF2B5EF4-FFF2-40B4-BE49-F238E27FC236}">
                <a16:creationId xmlns:a16="http://schemas.microsoft.com/office/drawing/2014/main" id="{7ECD48D2-B5CF-46D7-A972-EA08577D0D5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3750" y="3910529"/>
            <a:ext cx="5391944" cy="824782"/>
          </a:xfrm>
          <a:prstGeom prst="rect">
            <a:avLst/>
          </a:prstGeom>
        </p:spPr>
      </p:pic>
      <p:grpSp>
        <p:nvGrpSpPr>
          <p:cNvPr id="30" name="Grupo 29">
            <a:extLst>
              <a:ext uri="{FF2B5EF4-FFF2-40B4-BE49-F238E27FC236}">
                <a16:creationId xmlns:a16="http://schemas.microsoft.com/office/drawing/2014/main" id="{86190DD5-5634-4824-9943-59FECC0E4AFA}"/>
              </a:ext>
            </a:extLst>
          </p:cNvPr>
          <p:cNvGrpSpPr/>
          <p:nvPr/>
        </p:nvGrpSpPr>
        <p:grpSpPr>
          <a:xfrm>
            <a:off x="404812" y="1200638"/>
            <a:ext cx="5691189" cy="1034039"/>
            <a:chOff x="404812" y="2223566"/>
            <a:chExt cx="5211954" cy="1034039"/>
          </a:xfrm>
        </p:grpSpPr>
        <p:sp>
          <p:nvSpPr>
            <p:cNvPr id="31" name="Elipse 30">
              <a:extLst>
                <a:ext uri="{FF2B5EF4-FFF2-40B4-BE49-F238E27FC236}">
                  <a16:creationId xmlns:a16="http://schemas.microsoft.com/office/drawing/2014/main" id="{EA0C4639-73FA-4DB8-993A-7AA382E8BEFC}"/>
                </a:ext>
              </a:extLst>
            </p:cNvPr>
            <p:cNvSpPr/>
            <p:nvPr/>
          </p:nvSpPr>
          <p:spPr>
            <a:xfrm>
              <a:off x="404812" y="2223566"/>
              <a:ext cx="338138" cy="341024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s-US" sz="2000" dirty="0">
                  <a:solidFill>
                    <a:schemeClr val="tx1"/>
                  </a:solidFill>
                  <a:latin typeface="Segoe Script" panose="030B0504020000000003" pitchFamily="66" charset="0"/>
                </a:rPr>
                <a:t>c</a:t>
              </a:r>
              <a:endParaRPr lang="es-NI" sz="2000" dirty="0">
                <a:latin typeface="Segoe Script" panose="030B0504020000000003" pitchFamily="66" charset="0"/>
              </a:endParaRPr>
            </a:p>
          </p:txBody>
        </p:sp>
        <p:sp>
          <p:nvSpPr>
            <p:cNvPr id="33" name="CuadroTexto 32">
              <a:extLst>
                <a:ext uri="{FF2B5EF4-FFF2-40B4-BE49-F238E27FC236}">
                  <a16:creationId xmlns:a16="http://schemas.microsoft.com/office/drawing/2014/main" id="{F9A6F361-5ADD-4082-BC51-7EA68C0CDA1F}"/>
                </a:ext>
              </a:extLst>
            </p:cNvPr>
            <p:cNvSpPr txBox="1"/>
            <p:nvPr/>
          </p:nvSpPr>
          <p:spPr>
            <a:xfrm>
              <a:off x="763503" y="2241942"/>
              <a:ext cx="4853263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/>
              <a:r>
                <a:rPr lang="es-MX" sz="2000" dirty="0">
                  <a:latin typeface="Segoe Script" panose="030B0504020000000003" pitchFamily="66" charset="0"/>
                </a:rPr>
                <a:t>Para expresar el cambio de estado de algunos datos, se utiliza la gráfica lineal.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6619398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upo 10">
            <a:extLst>
              <a:ext uri="{FF2B5EF4-FFF2-40B4-BE49-F238E27FC236}">
                <a16:creationId xmlns:a16="http://schemas.microsoft.com/office/drawing/2014/main" id="{BB7C8727-A804-458B-AFBA-2C461021921A}"/>
              </a:ext>
            </a:extLst>
          </p:cNvPr>
          <p:cNvGrpSpPr/>
          <p:nvPr/>
        </p:nvGrpSpPr>
        <p:grpSpPr>
          <a:xfrm>
            <a:off x="404812" y="-34158"/>
            <a:ext cx="11671567" cy="1111376"/>
            <a:chOff x="404812" y="-34158"/>
            <a:chExt cx="11671567" cy="1111376"/>
          </a:xfrm>
        </p:grpSpPr>
        <p:sp>
          <p:nvSpPr>
            <p:cNvPr id="12" name="CuadroTexto 11">
              <a:extLst>
                <a:ext uri="{FF2B5EF4-FFF2-40B4-BE49-F238E27FC236}">
                  <a16:creationId xmlns:a16="http://schemas.microsoft.com/office/drawing/2014/main" id="{0193680C-8FEE-45E4-B4FC-E5FBF02F8D60}"/>
                </a:ext>
              </a:extLst>
            </p:cNvPr>
            <p:cNvSpPr txBox="1"/>
            <p:nvPr/>
          </p:nvSpPr>
          <p:spPr>
            <a:xfrm>
              <a:off x="3636449" y="-34158"/>
              <a:ext cx="4919101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US" sz="2000" dirty="0">
                  <a:latin typeface="Segoe Script" panose="030B0504020000000003" pitchFamily="66" charset="0"/>
                </a:rPr>
                <a:t>“Esfuérzate hoy, por un buen mañana”</a:t>
              </a:r>
              <a:endParaRPr lang="es-NI" sz="2000" dirty="0">
                <a:latin typeface="Segoe Script" panose="030B0504020000000003" pitchFamily="66" charset="0"/>
              </a:endParaRPr>
            </a:p>
          </p:txBody>
        </p:sp>
        <p:sp>
          <p:nvSpPr>
            <p:cNvPr id="13" name="CuadroTexto 12">
              <a:extLst>
                <a:ext uri="{FF2B5EF4-FFF2-40B4-BE49-F238E27FC236}">
                  <a16:creationId xmlns:a16="http://schemas.microsoft.com/office/drawing/2014/main" id="{FFAEE9C0-3CD7-4D88-A8B1-B72116CDB3BB}"/>
                </a:ext>
              </a:extLst>
            </p:cNvPr>
            <p:cNvSpPr txBox="1"/>
            <p:nvPr/>
          </p:nvSpPr>
          <p:spPr>
            <a:xfrm>
              <a:off x="404812" y="369332"/>
              <a:ext cx="7991475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/>
              <a:r>
                <a:rPr lang="es-US" sz="2000" dirty="0">
                  <a:latin typeface="Segoe Script" panose="030B0504020000000003" pitchFamily="66" charset="0"/>
                </a:rPr>
                <a:t>Matemática</a:t>
              </a:r>
            </a:p>
            <a:p>
              <a:pPr algn="just"/>
              <a:r>
                <a:rPr lang="es-US" sz="2000" dirty="0">
                  <a:latin typeface="Segoe Script" panose="030B0504020000000003" pitchFamily="66" charset="0"/>
                </a:rPr>
                <a:t>Contenido: gráfica lineal (1).</a:t>
              </a:r>
              <a:endParaRPr lang="es-MX" sz="2000" dirty="0">
                <a:latin typeface="Segoe Script" panose="030B0504020000000003" pitchFamily="66" charset="0"/>
              </a:endParaRPr>
            </a:p>
          </p:txBody>
        </p:sp>
        <p:sp>
          <p:nvSpPr>
            <p:cNvPr id="15" name="CuadroTexto 14">
              <a:extLst>
                <a:ext uri="{FF2B5EF4-FFF2-40B4-BE49-F238E27FC236}">
                  <a16:creationId xmlns:a16="http://schemas.microsoft.com/office/drawing/2014/main" id="{5F1688F7-9DD7-4CA8-BA60-519768AEFD2C}"/>
                </a:ext>
              </a:extLst>
            </p:cNvPr>
            <p:cNvSpPr txBox="1"/>
            <p:nvPr/>
          </p:nvSpPr>
          <p:spPr>
            <a:xfrm>
              <a:off x="7579981" y="369332"/>
              <a:ext cx="4496398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/>
              <a:r>
                <a:rPr lang="es-MX" sz="2000" dirty="0">
                  <a:latin typeface="Segoe Script" panose="030B0504020000000003" pitchFamily="66" charset="0"/>
                </a:rPr>
                <a:t>Martes 3 0de septiembre, 2025</a:t>
              </a:r>
            </a:p>
          </p:txBody>
        </p:sp>
      </p:grpSp>
      <p:grpSp>
        <p:nvGrpSpPr>
          <p:cNvPr id="26" name="Grupo 25">
            <a:extLst>
              <a:ext uri="{FF2B5EF4-FFF2-40B4-BE49-F238E27FC236}">
                <a16:creationId xmlns:a16="http://schemas.microsoft.com/office/drawing/2014/main" id="{B35EB09B-B23C-4EC0-9BE2-2241696A7B94}"/>
              </a:ext>
            </a:extLst>
          </p:cNvPr>
          <p:cNvGrpSpPr/>
          <p:nvPr/>
        </p:nvGrpSpPr>
        <p:grpSpPr>
          <a:xfrm>
            <a:off x="404812" y="1312066"/>
            <a:ext cx="5696905" cy="1323439"/>
            <a:chOff x="6405064" y="4533156"/>
            <a:chExt cx="5211268" cy="1323439"/>
          </a:xfrm>
        </p:grpSpPr>
        <p:sp>
          <p:nvSpPr>
            <p:cNvPr id="28" name="CuadroTexto 27">
              <a:extLst>
                <a:ext uri="{FF2B5EF4-FFF2-40B4-BE49-F238E27FC236}">
                  <a16:creationId xmlns:a16="http://schemas.microsoft.com/office/drawing/2014/main" id="{2DD74889-7C26-42BB-831E-DC82A3322BFB}"/>
                </a:ext>
              </a:extLst>
            </p:cNvPr>
            <p:cNvSpPr txBox="1"/>
            <p:nvPr/>
          </p:nvSpPr>
          <p:spPr>
            <a:xfrm>
              <a:off x="6815732" y="4533156"/>
              <a:ext cx="4800600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/>
              <a:r>
                <a:rPr lang="es-MX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II</a:t>
              </a:r>
              <a:r>
                <a:rPr lang="es-MX" sz="2000" dirty="0">
                  <a:latin typeface="Segoe Script" panose="030B0504020000000003" pitchFamily="66" charset="0"/>
                </a:rPr>
                <a:t>) Representa gráficamente los kilos de arroz cosechados cada mes del año pasado (imagina las cantidades y anótalas en una tabla).</a:t>
              </a:r>
            </a:p>
          </p:txBody>
        </p:sp>
        <p:sp>
          <p:nvSpPr>
            <p:cNvPr id="29" name="Elipse 28">
              <a:extLst>
                <a:ext uri="{FF2B5EF4-FFF2-40B4-BE49-F238E27FC236}">
                  <a16:creationId xmlns:a16="http://schemas.microsoft.com/office/drawing/2014/main" id="{29B5B0B9-DD9B-488B-806E-3D35A7FCE28E}"/>
                </a:ext>
              </a:extLst>
            </p:cNvPr>
            <p:cNvSpPr/>
            <p:nvPr/>
          </p:nvSpPr>
          <p:spPr>
            <a:xfrm>
              <a:off x="6405064" y="4533156"/>
              <a:ext cx="338138" cy="341024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s-US" sz="2000" dirty="0">
                  <a:solidFill>
                    <a:schemeClr val="tx1"/>
                  </a:solidFill>
                  <a:latin typeface="Segoe Script" panose="030B0504020000000003" pitchFamily="66" charset="0"/>
                </a:rPr>
                <a:t>E</a:t>
              </a:r>
              <a:endParaRPr lang="es-NI" sz="2000" dirty="0">
                <a:latin typeface="Segoe Script" panose="030B0504020000000003" pitchFamily="66" charset="0"/>
              </a:endParaRPr>
            </a:p>
          </p:txBody>
        </p:sp>
      </p:grpSp>
      <p:pic>
        <p:nvPicPr>
          <p:cNvPr id="23" name="Imagen 22">
            <a:extLst>
              <a:ext uri="{FF2B5EF4-FFF2-40B4-BE49-F238E27FC236}">
                <a16:creationId xmlns:a16="http://schemas.microsoft.com/office/drawing/2014/main" id="{DCF035BC-0237-4E9D-AE48-871C890B4B6D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6282778" y="1389721"/>
            <a:ext cx="5717172" cy="41242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20161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upo 10">
            <a:extLst>
              <a:ext uri="{FF2B5EF4-FFF2-40B4-BE49-F238E27FC236}">
                <a16:creationId xmlns:a16="http://schemas.microsoft.com/office/drawing/2014/main" id="{BB7C8727-A804-458B-AFBA-2C461021921A}"/>
              </a:ext>
            </a:extLst>
          </p:cNvPr>
          <p:cNvGrpSpPr/>
          <p:nvPr/>
        </p:nvGrpSpPr>
        <p:grpSpPr>
          <a:xfrm>
            <a:off x="404812" y="0"/>
            <a:ext cx="11671567" cy="1111376"/>
            <a:chOff x="404812" y="-34158"/>
            <a:chExt cx="11671567" cy="1111376"/>
          </a:xfrm>
        </p:grpSpPr>
        <p:sp>
          <p:nvSpPr>
            <p:cNvPr id="12" name="CuadroTexto 11">
              <a:extLst>
                <a:ext uri="{FF2B5EF4-FFF2-40B4-BE49-F238E27FC236}">
                  <a16:creationId xmlns:a16="http://schemas.microsoft.com/office/drawing/2014/main" id="{0193680C-8FEE-45E4-B4FC-E5FBF02F8D60}"/>
                </a:ext>
              </a:extLst>
            </p:cNvPr>
            <p:cNvSpPr txBox="1"/>
            <p:nvPr/>
          </p:nvSpPr>
          <p:spPr>
            <a:xfrm>
              <a:off x="3636449" y="-34158"/>
              <a:ext cx="4919101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US" sz="2000" dirty="0">
                  <a:latin typeface="Segoe Script" panose="030B0504020000000003" pitchFamily="66" charset="0"/>
                </a:rPr>
                <a:t>“Esfuérzate hoy, por un buen mañana”</a:t>
              </a:r>
              <a:endParaRPr lang="es-NI" sz="2000" dirty="0">
                <a:latin typeface="Segoe Script" panose="030B0504020000000003" pitchFamily="66" charset="0"/>
              </a:endParaRPr>
            </a:p>
          </p:txBody>
        </p:sp>
        <p:sp>
          <p:nvSpPr>
            <p:cNvPr id="13" name="CuadroTexto 12">
              <a:extLst>
                <a:ext uri="{FF2B5EF4-FFF2-40B4-BE49-F238E27FC236}">
                  <a16:creationId xmlns:a16="http://schemas.microsoft.com/office/drawing/2014/main" id="{FFAEE9C0-3CD7-4D88-A8B1-B72116CDB3BB}"/>
                </a:ext>
              </a:extLst>
            </p:cNvPr>
            <p:cNvSpPr txBox="1"/>
            <p:nvPr/>
          </p:nvSpPr>
          <p:spPr>
            <a:xfrm>
              <a:off x="404812" y="369332"/>
              <a:ext cx="7991475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/>
              <a:r>
                <a:rPr lang="es-US" sz="2000" dirty="0">
                  <a:latin typeface="Segoe Script" panose="030B0504020000000003" pitchFamily="66" charset="0"/>
                </a:rPr>
                <a:t>Matemática</a:t>
              </a:r>
            </a:p>
            <a:p>
              <a:pPr algn="just"/>
              <a:r>
                <a:rPr lang="es-US" sz="2000" dirty="0">
                  <a:latin typeface="Segoe Script" panose="030B0504020000000003" pitchFamily="66" charset="0"/>
                </a:rPr>
                <a:t>Contenido: gráfica lineal (2).</a:t>
              </a:r>
              <a:endParaRPr lang="es-MX" sz="2000" dirty="0">
                <a:latin typeface="Segoe Script" panose="030B0504020000000003" pitchFamily="66" charset="0"/>
              </a:endParaRPr>
            </a:p>
          </p:txBody>
        </p:sp>
        <p:sp>
          <p:nvSpPr>
            <p:cNvPr id="15" name="CuadroTexto 14">
              <a:extLst>
                <a:ext uri="{FF2B5EF4-FFF2-40B4-BE49-F238E27FC236}">
                  <a16:creationId xmlns:a16="http://schemas.microsoft.com/office/drawing/2014/main" id="{5F1688F7-9DD7-4CA8-BA60-519768AEFD2C}"/>
                </a:ext>
              </a:extLst>
            </p:cNvPr>
            <p:cNvSpPr txBox="1"/>
            <p:nvPr/>
          </p:nvSpPr>
          <p:spPr>
            <a:xfrm>
              <a:off x="7579981" y="369332"/>
              <a:ext cx="4496398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/>
              <a:r>
                <a:rPr lang="es-MX" sz="2000" dirty="0">
                  <a:latin typeface="Segoe Script" panose="030B0504020000000003" pitchFamily="66" charset="0"/>
                </a:rPr>
                <a:t>Jueves 02 de octubre, 2025</a:t>
              </a:r>
            </a:p>
          </p:txBody>
        </p:sp>
      </p:grpSp>
      <p:grpSp>
        <p:nvGrpSpPr>
          <p:cNvPr id="10" name="Grupo 9">
            <a:extLst>
              <a:ext uri="{FF2B5EF4-FFF2-40B4-BE49-F238E27FC236}">
                <a16:creationId xmlns:a16="http://schemas.microsoft.com/office/drawing/2014/main" id="{8C68106E-2D97-4286-AC9B-ECBFE1076CA0}"/>
              </a:ext>
            </a:extLst>
          </p:cNvPr>
          <p:cNvGrpSpPr/>
          <p:nvPr/>
        </p:nvGrpSpPr>
        <p:grpSpPr>
          <a:xfrm>
            <a:off x="404812" y="1219209"/>
            <a:ext cx="9866948" cy="2265145"/>
            <a:chOff x="404812" y="2223566"/>
            <a:chExt cx="9036087" cy="2265145"/>
          </a:xfrm>
        </p:grpSpPr>
        <p:sp>
          <p:nvSpPr>
            <p:cNvPr id="14" name="Elipse 13">
              <a:extLst>
                <a:ext uri="{FF2B5EF4-FFF2-40B4-BE49-F238E27FC236}">
                  <a16:creationId xmlns:a16="http://schemas.microsoft.com/office/drawing/2014/main" id="{B73A39CC-09A9-4BD3-B92B-5BA660383728}"/>
                </a:ext>
              </a:extLst>
            </p:cNvPr>
            <p:cNvSpPr/>
            <p:nvPr/>
          </p:nvSpPr>
          <p:spPr>
            <a:xfrm>
              <a:off x="404812" y="2223566"/>
              <a:ext cx="338138" cy="341024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s-US" sz="2000" dirty="0">
                  <a:solidFill>
                    <a:schemeClr val="tx1"/>
                  </a:solidFill>
                  <a:latin typeface="Segoe Script" panose="030B0504020000000003" pitchFamily="66" charset="0"/>
                </a:rPr>
                <a:t>P</a:t>
              </a:r>
              <a:endParaRPr lang="es-NI" sz="2000" dirty="0">
                <a:latin typeface="Segoe Script" panose="030B0504020000000003" pitchFamily="66" charset="0"/>
              </a:endParaRPr>
            </a:p>
          </p:txBody>
        </p:sp>
        <p:sp>
          <p:nvSpPr>
            <p:cNvPr id="16" name="CuadroTexto 15">
              <a:extLst>
                <a:ext uri="{FF2B5EF4-FFF2-40B4-BE49-F238E27FC236}">
                  <a16:creationId xmlns:a16="http://schemas.microsoft.com/office/drawing/2014/main" id="{6D872EC7-EDD0-414F-8F19-DF451F04B38A}"/>
                </a:ext>
              </a:extLst>
            </p:cNvPr>
            <p:cNvSpPr txBox="1"/>
            <p:nvPr/>
          </p:nvSpPr>
          <p:spPr>
            <a:xfrm>
              <a:off x="763503" y="2241942"/>
              <a:ext cx="8677396" cy="224676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/>
              <a:r>
                <a:rPr lang="es-MX" sz="2000" dirty="0">
                  <a:latin typeface="Segoe Script" panose="030B0504020000000003" pitchFamily="66" charset="0"/>
                </a:rPr>
                <a:t>Expreso cómo es la inclinación de la línea entre las siguientes horas o qué tipo de cambio representa cada intervalo.</a:t>
              </a:r>
            </a:p>
            <a:p>
              <a:pPr algn="just"/>
              <a:r>
                <a:rPr lang="es-MX" sz="2000" b="1" dirty="0">
                  <a:latin typeface="Segoe Script" panose="030B0504020000000003" pitchFamily="66" charset="0"/>
                </a:rPr>
                <a:t>a) </a:t>
              </a:r>
              <a:r>
                <a:rPr lang="es-MX" sz="2000" dirty="0">
                  <a:latin typeface="Segoe Script" panose="030B0504020000000003" pitchFamily="66" charset="0"/>
                </a:rPr>
                <a:t>De 8:00 a.m. a 9:00 a.m.</a:t>
              </a:r>
            </a:p>
            <a:p>
              <a:pPr algn="just"/>
              <a:r>
                <a:rPr lang="es-MX" sz="2000" b="1" dirty="0">
                  <a:latin typeface="Segoe Script" panose="030B0504020000000003" pitchFamily="66" charset="0"/>
                </a:rPr>
                <a:t>b) </a:t>
              </a:r>
              <a:r>
                <a:rPr lang="es-MX" sz="2000" dirty="0">
                  <a:latin typeface="Segoe Script" panose="030B0504020000000003" pitchFamily="66" charset="0"/>
                </a:rPr>
                <a:t>De 12:00 m. a 1:00 p.m.</a:t>
              </a:r>
            </a:p>
            <a:p>
              <a:pPr algn="just"/>
              <a:r>
                <a:rPr lang="es-MX" sz="2000" b="1" dirty="0">
                  <a:latin typeface="Segoe Script" panose="030B0504020000000003" pitchFamily="66" charset="0"/>
                </a:rPr>
                <a:t>c) </a:t>
              </a:r>
              <a:r>
                <a:rPr lang="es-MX" sz="2000" dirty="0">
                  <a:latin typeface="Segoe Script" panose="030B0504020000000003" pitchFamily="66" charset="0"/>
                </a:rPr>
                <a:t>De 3:00 p.m. a 4:00 p.m.</a:t>
              </a:r>
            </a:p>
            <a:p>
              <a:pPr algn="just"/>
              <a:r>
                <a:rPr lang="es-MX" sz="2000" b="1" dirty="0">
                  <a:latin typeface="Segoe Script" panose="030B0504020000000003" pitchFamily="66" charset="0"/>
                </a:rPr>
                <a:t>d)</a:t>
              </a:r>
              <a:r>
                <a:rPr lang="es-MX" sz="2000" dirty="0">
                  <a:latin typeface="Segoe Script" panose="030B0504020000000003" pitchFamily="66" charset="0"/>
                </a:rPr>
                <a:t> Menciona en qué intervalo bajó más la temperatura y cómo es la inclinación de la línea.</a:t>
              </a:r>
            </a:p>
          </p:txBody>
        </p:sp>
      </p:grpSp>
      <p:grpSp>
        <p:nvGrpSpPr>
          <p:cNvPr id="17" name="Grupo 16">
            <a:extLst>
              <a:ext uri="{FF2B5EF4-FFF2-40B4-BE49-F238E27FC236}">
                <a16:creationId xmlns:a16="http://schemas.microsoft.com/office/drawing/2014/main" id="{767FF411-D396-4B0E-BC71-0953B97EB924}"/>
              </a:ext>
            </a:extLst>
          </p:cNvPr>
          <p:cNvGrpSpPr/>
          <p:nvPr/>
        </p:nvGrpSpPr>
        <p:grpSpPr>
          <a:xfrm>
            <a:off x="1107440" y="3484354"/>
            <a:ext cx="9377679" cy="3004314"/>
            <a:chOff x="0" y="0"/>
            <a:chExt cx="3127248" cy="786765"/>
          </a:xfrm>
        </p:grpSpPr>
        <p:pic>
          <p:nvPicPr>
            <p:cNvPr id="18" name="Imagen 17">
              <a:extLst>
                <a:ext uri="{FF2B5EF4-FFF2-40B4-BE49-F238E27FC236}">
                  <a16:creationId xmlns:a16="http://schemas.microsoft.com/office/drawing/2014/main" id="{6F7CAF96-6E36-40F6-BD92-9CDE76D2750A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0" y="0"/>
              <a:ext cx="3106420" cy="786765"/>
            </a:xfrm>
            <a:prstGeom prst="rect">
              <a:avLst/>
            </a:prstGeom>
          </p:spPr>
        </p:pic>
        <p:sp>
          <p:nvSpPr>
            <p:cNvPr id="19" name="Rectángulo 18">
              <a:extLst>
                <a:ext uri="{FF2B5EF4-FFF2-40B4-BE49-F238E27FC236}">
                  <a16:creationId xmlns:a16="http://schemas.microsoft.com/office/drawing/2014/main" id="{7011F812-860A-4626-8C3B-C7BDF9A2ECA4}"/>
                </a:ext>
              </a:extLst>
            </p:cNvPr>
            <p:cNvSpPr/>
            <p:nvPr/>
          </p:nvSpPr>
          <p:spPr>
            <a:xfrm>
              <a:off x="773430" y="510540"/>
              <a:ext cx="582168" cy="182880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E6006D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s-US" sz="1200" b="1">
                  <a:solidFill>
                    <a:srgbClr val="E6006D"/>
                  </a:solidFill>
                  <a:effectLst/>
                  <a:latin typeface="Century Gothic" panose="020B0502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a)</a:t>
              </a:r>
              <a:endParaRPr lang="es-NI" sz="120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20" name="Rectángulo 19">
              <a:extLst>
                <a:ext uri="{FF2B5EF4-FFF2-40B4-BE49-F238E27FC236}">
                  <a16:creationId xmlns:a16="http://schemas.microsoft.com/office/drawing/2014/main" id="{EDC48B7B-B98F-4B0C-BEB5-40B0A5D7111A}"/>
                </a:ext>
              </a:extLst>
            </p:cNvPr>
            <p:cNvSpPr/>
            <p:nvPr/>
          </p:nvSpPr>
          <p:spPr>
            <a:xfrm>
              <a:off x="1724025" y="451485"/>
              <a:ext cx="582168" cy="182880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E6006D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s-US" sz="1200" b="1">
                  <a:solidFill>
                    <a:srgbClr val="E6006D"/>
                  </a:solidFill>
                  <a:effectLst/>
                  <a:latin typeface="Century Gothic" panose="020B0502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b)</a:t>
              </a:r>
              <a:endParaRPr lang="es-NI" sz="120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s-NI" sz="120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</a:p>
          </p:txBody>
        </p:sp>
        <p:sp>
          <p:nvSpPr>
            <p:cNvPr id="21" name="Rectángulo 20">
              <a:extLst>
                <a:ext uri="{FF2B5EF4-FFF2-40B4-BE49-F238E27FC236}">
                  <a16:creationId xmlns:a16="http://schemas.microsoft.com/office/drawing/2014/main" id="{FBEF7006-0C41-475A-A4C4-DFDEB31552BF}"/>
                </a:ext>
              </a:extLst>
            </p:cNvPr>
            <p:cNvSpPr/>
            <p:nvPr/>
          </p:nvSpPr>
          <p:spPr>
            <a:xfrm>
              <a:off x="2377440" y="483870"/>
              <a:ext cx="582168" cy="182880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E6006D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s-US" sz="1200" b="1">
                  <a:solidFill>
                    <a:srgbClr val="E6006D"/>
                  </a:solidFill>
                  <a:effectLst/>
                  <a:latin typeface="Century Gothic" panose="020B0502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c)</a:t>
              </a:r>
              <a:endParaRPr lang="es-NI" sz="120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es-NI" sz="120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</a:p>
          </p:txBody>
        </p:sp>
        <p:sp>
          <p:nvSpPr>
            <p:cNvPr id="22" name="Rectángulo 21">
              <a:extLst>
                <a:ext uri="{FF2B5EF4-FFF2-40B4-BE49-F238E27FC236}">
                  <a16:creationId xmlns:a16="http://schemas.microsoft.com/office/drawing/2014/main" id="{950C6834-76D2-4D28-93A8-039504C8D52F}"/>
                </a:ext>
              </a:extLst>
            </p:cNvPr>
            <p:cNvSpPr/>
            <p:nvPr/>
          </p:nvSpPr>
          <p:spPr>
            <a:xfrm>
              <a:off x="2545080" y="0"/>
              <a:ext cx="582168" cy="182880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E6006D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s-US" sz="1200" b="1">
                  <a:solidFill>
                    <a:srgbClr val="E6006D"/>
                  </a:solidFill>
                  <a:effectLst/>
                  <a:latin typeface="Century Gothic" panose="020B0502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d)</a:t>
              </a:r>
              <a:endParaRPr lang="es-NI" sz="120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es-NI" sz="120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15862276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upo 22">
            <a:extLst>
              <a:ext uri="{FF2B5EF4-FFF2-40B4-BE49-F238E27FC236}">
                <a16:creationId xmlns:a16="http://schemas.microsoft.com/office/drawing/2014/main" id="{BCC5B497-A2FE-41CA-AB76-792120FB3F06}"/>
              </a:ext>
            </a:extLst>
          </p:cNvPr>
          <p:cNvGrpSpPr/>
          <p:nvPr/>
        </p:nvGrpSpPr>
        <p:grpSpPr>
          <a:xfrm>
            <a:off x="404812" y="1200638"/>
            <a:ext cx="5691188" cy="2572921"/>
            <a:chOff x="404812" y="2223566"/>
            <a:chExt cx="5211952" cy="2572921"/>
          </a:xfrm>
        </p:grpSpPr>
        <p:sp>
          <p:nvSpPr>
            <p:cNvPr id="24" name="Elipse 23">
              <a:extLst>
                <a:ext uri="{FF2B5EF4-FFF2-40B4-BE49-F238E27FC236}">
                  <a16:creationId xmlns:a16="http://schemas.microsoft.com/office/drawing/2014/main" id="{ECC95C1E-0AAD-46AB-90DB-EDE33E86307C}"/>
                </a:ext>
              </a:extLst>
            </p:cNvPr>
            <p:cNvSpPr/>
            <p:nvPr/>
          </p:nvSpPr>
          <p:spPr>
            <a:xfrm>
              <a:off x="404812" y="2223566"/>
              <a:ext cx="338138" cy="341024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s-US" sz="2000" dirty="0">
                  <a:solidFill>
                    <a:schemeClr val="tx1"/>
                  </a:solidFill>
                  <a:latin typeface="Segoe Script" panose="030B0504020000000003" pitchFamily="66" charset="0"/>
                </a:rPr>
                <a:t>c</a:t>
              </a:r>
              <a:endParaRPr lang="es-NI" sz="2000" dirty="0">
                <a:latin typeface="Segoe Script" panose="030B0504020000000003" pitchFamily="66" charset="0"/>
              </a:endParaRPr>
            </a:p>
          </p:txBody>
        </p:sp>
        <p:sp>
          <p:nvSpPr>
            <p:cNvPr id="25" name="CuadroTexto 24">
              <a:extLst>
                <a:ext uri="{FF2B5EF4-FFF2-40B4-BE49-F238E27FC236}">
                  <a16:creationId xmlns:a16="http://schemas.microsoft.com/office/drawing/2014/main" id="{A71F25D9-2912-4582-9656-5AAFACDA2F68}"/>
                </a:ext>
              </a:extLst>
            </p:cNvPr>
            <p:cNvSpPr txBox="1"/>
            <p:nvPr/>
          </p:nvSpPr>
          <p:spPr>
            <a:xfrm>
              <a:off x="763503" y="2241942"/>
              <a:ext cx="4853261" cy="255454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/>
              <a:r>
                <a:rPr lang="es-MX" sz="2000" dirty="0">
                  <a:latin typeface="Segoe Script" panose="030B0504020000000003" pitchFamily="66" charset="0"/>
                </a:rPr>
                <a:t>En la gráfica lineal, si la inclinación de la línea:</a:t>
              </a:r>
            </a:p>
            <a:p>
              <a:pPr algn="just"/>
              <a:endParaRPr lang="es-MX" sz="2000" dirty="0">
                <a:latin typeface="Segoe Script" panose="030B0504020000000003" pitchFamily="66" charset="0"/>
              </a:endParaRPr>
            </a:p>
            <a:p>
              <a:pPr algn="just"/>
              <a:r>
                <a:rPr lang="es-MX" sz="2000" dirty="0">
                  <a:latin typeface="Segoe Script" panose="030B0504020000000003" pitchFamily="66" charset="0"/>
                </a:rPr>
                <a:t>a)                        b) </a:t>
              </a:r>
            </a:p>
            <a:p>
              <a:pPr algn="just"/>
              <a:endParaRPr lang="es-MX" sz="2000" dirty="0">
                <a:latin typeface="Segoe Script" panose="030B0504020000000003" pitchFamily="66" charset="0"/>
              </a:endParaRPr>
            </a:p>
            <a:p>
              <a:pPr algn="just"/>
              <a:endParaRPr lang="es-MX" sz="2000" dirty="0">
                <a:latin typeface="Segoe Script" panose="030B0504020000000003" pitchFamily="66" charset="0"/>
              </a:endParaRPr>
            </a:p>
            <a:p>
              <a:pPr algn="just"/>
              <a:endParaRPr lang="es-MX" sz="2000" dirty="0">
                <a:latin typeface="Segoe Script" panose="030B0504020000000003" pitchFamily="66" charset="0"/>
              </a:endParaRPr>
            </a:p>
            <a:p>
              <a:pPr algn="just"/>
              <a:r>
                <a:rPr lang="es-MX" sz="2000" dirty="0">
                  <a:latin typeface="Segoe Script" panose="030B0504020000000003" pitchFamily="66" charset="0"/>
                </a:rPr>
                <a:t>c) </a:t>
              </a:r>
            </a:p>
          </p:txBody>
        </p:sp>
      </p:grpSp>
      <p:pic>
        <p:nvPicPr>
          <p:cNvPr id="26" name="Imagen 25">
            <a:extLst>
              <a:ext uri="{FF2B5EF4-FFF2-40B4-BE49-F238E27FC236}">
                <a16:creationId xmlns:a16="http://schemas.microsoft.com/office/drawing/2014/main" id="{A758AF60-9B12-4662-A792-13752346E116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1312546" y="1942854"/>
            <a:ext cx="1582420" cy="1323438"/>
          </a:xfrm>
          <a:prstGeom prst="rect">
            <a:avLst/>
          </a:prstGeom>
        </p:spPr>
      </p:pic>
      <p:pic>
        <p:nvPicPr>
          <p:cNvPr id="27" name="Imagen 26">
            <a:extLst>
              <a:ext uri="{FF2B5EF4-FFF2-40B4-BE49-F238E27FC236}">
                <a16:creationId xmlns:a16="http://schemas.microsoft.com/office/drawing/2014/main" id="{11DF0BF3-E9C5-4290-9D2A-0E7FBCB3C490}"/>
              </a:ext>
            </a:extLst>
          </p:cNvPr>
          <p:cNvPicPr/>
          <p:nvPr/>
        </p:nvPicPr>
        <p:blipFill>
          <a:blip r:embed="rId3"/>
          <a:stretch>
            <a:fillRect/>
          </a:stretch>
        </p:blipFill>
        <p:spPr>
          <a:xfrm>
            <a:off x="4328160" y="2022530"/>
            <a:ext cx="1582420" cy="1323438"/>
          </a:xfrm>
          <a:prstGeom prst="rect">
            <a:avLst/>
          </a:prstGeom>
        </p:spPr>
      </p:pic>
      <p:pic>
        <p:nvPicPr>
          <p:cNvPr id="28" name="Imagen 27">
            <a:extLst>
              <a:ext uri="{FF2B5EF4-FFF2-40B4-BE49-F238E27FC236}">
                <a16:creationId xmlns:a16="http://schemas.microsoft.com/office/drawing/2014/main" id="{76B22B0F-7ACB-465C-8CB4-BDB51EFD13BC}"/>
              </a:ext>
            </a:extLst>
          </p:cNvPr>
          <p:cNvPicPr/>
          <p:nvPr/>
        </p:nvPicPr>
        <p:blipFill>
          <a:blip r:embed="rId4"/>
          <a:stretch>
            <a:fillRect/>
          </a:stretch>
        </p:blipFill>
        <p:spPr>
          <a:xfrm>
            <a:off x="1312546" y="3365474"/>
            <a:ext cx="1582420" cy="1323438"/>
          </a:xfrm>
          <a:prstGeom prst="rect">
            <a:avLst/>
          </a:prstGeom>
        </p:spPr>
      </p:pic>
      <p:grpSp>
        <p:nvGrpSpPr>
          <p:cNvPr id="29" name="Grupo 28">
            <a:extLst>
              <a:ext uri="{FF2B5EF4-FFF2-40B4-BE49-F238E27FC236}">
                <a16:creationId xmlns:a16="http://schemas.microsoft.com/office/drawing/2014/main" id="{CE804C1B-1107-4124-8A07-D4E6F7F4E155}"/>
              </a:ext>
            </a:extLst>
          </p:cNvPr>
          <p:cNvGrpSpPr/>
          <p:nvPr/>
        </p:nvGrpSpPr>
        <p:grpSpPr>
          <a:xfrm>
            <a:off x="6256972" y="1172847"/>
            <a:ext cx="5696905" cy="707886"/>
            <a:chOff x="6405064" y="4533156"/>
            <a:chExt cx="5211268" cy="707886"/>
          </a:xfrm>
        </p:grpSpPr>
        <p:sp>
          <p:nvSpPr>
            <p:cNvPr id="30" name="CuadroTexto 29">
              <a:extLst>
                <a:ext uri="{FF2B5EF4-FFF2-40B4-BE49-F238E27FC236}">
                  <a16:creationId xmlns:a16="http://schemas.microsoft.com/office/drawing/2014/main" id="{6747A477-B490-4484-BECE-39E11348AA80}"/>
                </a:ext>
              </a:extLst>
            </p:cNvPr>
            <p:cNvSpPr txBox="1"/>
            <p:nvPr/>
          </p:nvSpPr>
          <p:spPr>
            <a:xfrm>
              <a:off x="6815732" y="4533156"/>
              <a:ext cx="4800600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/>
              <a:r>
                <a:rPr lang="es-MX" sz="2000" dirty="0">
                  <a:latin typeface="Segoe Script" panose="030B0504020000000003" pitchFamily="66" charset="0"/>
                </a:rPr>
                <a:t>Observe la gráfica y contesto las preguntas.</a:t>
              </a:r>
            </a:p>
          </p:txBody>
        </p:sp>
        <p:sp>
          <p:nvSpPr>
            <p:cNvPr id="31" name="Elipse 30">
              <a:extLst>
                <a:ext uri="{FF2B5EF4-FFF2-40B4-BE49-F238E27FC236}">
                  <a16:creationId xmlns:a16="http://schemas.microsoft.com/office/drawing/2014/main" id="{5FAAD6BD-27E6-40A1-A371-4C46D82E71C1}"/>
                </a:ext>
              </a:extLst>
            </p:cNvPr>
            <p:cNvSpPr/>
            <p:nvPr/>
          </p:nvSpPr>
          <p:spPr>
            <a:xfrm>
              <a:off x="6405064" y="4533156"/>
              <a:ext cx="338138" cy="341024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s-US" sz="2000" dirty="0">
                  <a:solidFill>
                    <a:schemeClr val="tx1"/>
                  </a:solidFill>
                  <a:latin typeface="Segoe Script" panose="030B0504020000000003" pitchFamily="66" charset="0"/>
                </a:rPr>
                <a:t>E</a:t>
              </a:r>
              <a:endParaRPr lang="es-NI" sz="2000" dirty="0">
                <a:latin typeface="Segoe Script" panose="030B0504020000000003" pitchFamily="66" charset="0"/>
              </a:endParaRPr>
            </a:p>
          </p:txBody>
        </p:sp>
      </p:grpSp>
      <p:pic>
        <p:nvPicPr>
          <p:cNvPr id="32" name="Imagen 31">
            <a:extLst>
              <a:ext uri="{FF2B5EF4-FFF2-40B4-BE49-F238E27FC236}">
                <a16:creationId xmlns:a16="http://schemas.microsoft.com/office/drawing/2014/main" id="{7351E409-E3BE-4558-82B4-2A12EB301842}"/>
              </a:ext>
            </a:extLst>
          </p:cNvPr>
          <p:cNvPicPr/>
          <p:nvPr/>
        </p:nvPicPr>
        <p:blipFill>
          <a:blip r:embed="rId5"/>
          <a:stretch>
            <a:fillRect/>
          </a:stretch>
        </p:blipFill>
        <p:spPr>
          <a:xfrm>
            <a:off x="6389767" y="1944277"/>
            <a:ext cx="5527040" cy="2969446"/>
          </a:xfrm>
          <a:prstGeom prst="rect">
            <a:avLst/>
          </a:prstGeom>
        </p:spPr>
      </p:pic>
      <p:sp>
        <p:nvSpPr>
          <p:cNvPr id="33" name="CuadroTexto 32">
            <a:extLst>
              <a:ext uri="{FF2B5EF4-FFF2-40B4-BE49-F238E27FC236}">
                <a16:creationId xmlns:a16="http://schemas.microsoft.com/office/drawing/2014/main" id="{34CBFB3F-0F21-4969-BC88-CED3827C8049}"/>
              </a:ext>
            </a:extLst>
          </p:cNvPr>
          <p:cNvSpPr txBox="1"/>
          <p:nvPr/>
        </p:nvSpPr>
        <p:spPr>
          <a:xfrm>
            <a:off x="6597801" y="5025395"/>
            <a:ext cx="529951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sz="2000" dirty="0">
                <a:latin typeface="Segoe Script" panose="030B0504020000000003" pitchFamily="66" charset="0"/>
              </a:rPr>
              <a:t>a) ¿En qué mes hubo más ganancias?</a:t>
            </a:r>
          </a:p>
        </p:txBody>
      </p:sp>
      <p:grpSp>
        <p:nvGrpSpPr>
          <p:cNvPr id="35" name="Grupo 34">
            <a:extLst>
              <a:ext uri="{FF2B5EF4-FFF2-40B4-BE49-F238E27FC236}">
                <a16:creationId xmlns:a16="http://schemas.microsoft.com/office/drawing/2014/main" id="{DB15171E-8921-4C8C-B9B3-F495522EA591}"/>
              </a:ext>
            </a:extLst>
          </p:cNvPr>
          <p:cNvGrpSpPr/>
          <p:nvPr/>
        </p:nvGrpSpPr>
        <p:grpSpPr>
          <a:xfrm>
            <a:off x="404812" y="0"/>
            <a:ext cx="8150738" cy="1111376"/>
            <a:chOff x="404812" y="-34158"/>
            <a:chExt cx="8150738" cy="1111376"/>
          </a:xfrm>
        </p:grpSpPr>
        <p:sp>
          <p:nvSpPr>
            <p:cNvPr id="36" name="CuadroTexto 35">
              <a:extLst>
                <a:ext uri="{FF2B5EF4-FFF2-40B4-BE49-F238E27FC236}">
                  <a16:creationId xmlns:a16="http://schemas.microsoft.com/office/drawing/2014/main" id="{8617A1A6-589D-4CE6-AE79-1257A038B724}"/>
                </a:ext>
              </a:extLst>
            </p:cNvPr>
            <p:cNvSpPr txBox="1"/>
            <p:nvPr/>
          </p:nvSpPr>
          <p:spPr>
            <a:xfrm>
              <a:off x="3636449" y="-34158"/>
              <a:ext cx="4919101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US" sz="2000" dirty="0">
                  <a:latin typeface="Segoe Script" panose="030B0504020000000003" pitchFamily="66" charset="0"/>
                </a:rPr>
                <a:t>“Esfuérzate hoy, por un buen mañana”</a:t>
              </a:r>
              <a:endParaRPr lang="es-NI" sz="2000" dirty="0">
                <a:latin typeface="Segoe Script" panose="030B0504020000000003" pitchFamily="66" charset="0"/>
              </a:endParaRPr>
            </a:p>
          </p:txBody>
        </p:sp>
        <p:sp>
          <p:nvSpPr>
            <p:cNvPr id="37" name="CuadroTexto 36">
              <a:extLst>
                <a:ext uri="{FF2B5EF4-FFF2-40B4-BE49-F238E27FC236}">
                  <a16:creationId xmlns:a16="http://schemas.microsoft.com/office/drawing/2014/main" id="{08DAA45F-8D4C-45F2-8959-EAD3E2012F92}"/>
                </a:ext>
              </a:extLst>
            </p:cNvPr>
            <p:cNvSpPr txBox="1"/>
            <p:nvPr/>
          </p:nvSpPr>
          <p:spPr>
            <a:xfrm>
              <a:off x="404812" y="369332"/>
              <a:ext cx="7991475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/>
              <a:r>
                <a:rPr lang="es-US" sz="2000" dirty="0">
                  <a:latin typeface="Segoe Script" panose="030B0504020000000003" pitchFamily="66" charset="0"/>
                </a:rPr>
                <a:t>Matemática</a:t>
              </a:r>
            </a:p>
            <a:p>
              <a:pPr algn="just"/>
              <a:r>
                <a:rPr lang="es-US" sz="2000" dirty="0">
                  <a:latin typeface="Segoe Script" panose="030B0504020000000003" pitchFamily="66" charset="0"/>
                </a:rPr>
                <a:t>Contenido: gráfica lineal (2).</a:t>
              </a:r>
              <a:endParaRPr lang="es-MX" sz="2000" dirty="0">
                <a:latin typeface="Segoe Script" panose="030B0504020000000003" pitchFamily="66" charset="0"/>
              </a:endParaRPr>
            </a:p>
          </p:txBody>
        </p:sp>
      </p:grpSp>
      <p:sp>
        <p:nvSpPr>
          <p:cNvPr id="17" name="CuadroTexto 16">
            <a:extLst>
              <a:ext uri="{FF2B5EF4-FFF2-40B4-BE49-F238E27FC236}">
                <a16:creationId xmlns:a16="http://schemas.microsoft.com/office/drawing/2014/main" id="{97866B53-7AE7-4EC5-8CF7-042B8A758C57}"/>
              </a:ext>
            </a:extLst>
          </p:cNvPr>
          <p:cNvSpPr txBox="1"/>
          <p:nvPr/>
        </p:nvSpPr>
        <p:spPr>
          <a:xfrm>
            <a:off x="7579981" y="403490"/>
            <a:ext cx="449639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sz="2000" dirty="0">
                <a:latin typeface="Segoe Script" panose="030B0504020000000003" pitchFamily="66" charset="0"/>
              </a:rPr>
              <a:t>Jueves 02 de octubre, 2025</a:t>
            </a:r>
          </a:p>
        </p:txBody>
      </p:sp>
    </p:spTree>
    <p:extLst>
      <p:ext uri="{BB962C8B-B14F-4D97-AF65-F5344CB8AC3E}">
        <p14:creationId xmlns:p14="http://schemas.microsoft.com/office/powerpoint/2010/main" val="16428000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/>
    </p:bld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291</TotalTime>
  <Words>898</Words>
  <Application>Microsoft Office PowerPoint</Application>
  <PresentationFormat>Panorámica</PresentationFormat>
  <Paragraphs>148</Paragraphs>
  <Slides>11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11</vt:i4>
      </vt:variant>
    </vt:vector>
  </HeadingPairs>
  <TitlesOfParts>
    <vt:vector size="18" baseType="lpstr">
      <vt:lpstr>Arial</vt:lpstr>
      <vt:lpstr>Calibri</vt:lpstr>
      <vt:lpstr>Calibri Light</vt:lpstr>
      <vt:lpstr>Century Gothic</vt:lpstr>
      <vt:lpstr>Segoe Script</vt:lpstr>
      <vt:lpstr>Times New Roman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Osmar Arias</dc:creator>
  <cp:lastModifiedBy>Osmar Arias</cp:lastModifiedBy>
  <cp:revision>25</cp:revision>
  <dcterms:created xsi:type="dcterms:W3CDTF">2025-09-29T00:42:46Z</dcterms:created>
  <dcterms:modified xsi:type="dcterms:W3CDTF">2025-10-03T23:08:51Z</dcterms:modified>
</cp:coreProperties>
</file>